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1"/>
  </p:sldMasterIdLst>
  <p:notesMasterIdLst>
    <p:notesMasterId r:id="rId19"/>
  </p:notesMasterIdLst>
  <p:handoutMasterIdLst>
    <p:handoutMasterId r:id="rId20"/>
  </p:handoutMasterIdLst>
  <p:sldIdLst>
    <p:sldId id="322" r:id="rId2"/>
    <p:sldId id="350" r:id="rId3"/>
    <p:sldId id="357" r:id="rId4"/>
    <p:sldId id="330" r:id="rId5"/>
    <p:sldId id="326" r:id="rId6"/>
    <p:sldId id="358" r:id="rId7"/>
    <p:sldId id="360" r:id="rId8"/>
    <p:sldId id="361" r:id="rId9"/>
    <p:sldId id="351" r:id="rId10"/>
    <p:sldId id="356" r:id="rId11"/>
    <p:sldId id="359" r:id="rId12"/>
    <p:sldId id="362" r:id="rId13"/>
    <p:sldId id="352" r:id="rId14"/>
    <p:sldId id="364" r:id="rId15"/>
    <p:sldId id="363" r:id="rId16"/>
    <p:sldId id="353" r:id="rId17"/>
    <p:sldId id="297"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Noto Sans" panose="020B0604020202020204" charset="0"/>
      <p:regular r:id="rId30"/>
      <p:bold r:id="rId31"/>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20" clrIdx="0">
    <p:extLst>
      <p:ext uri="{19B8F6BF-5375-455C-9EA6-DF929625EA0E}">
        <p15:presenceInfo xmlns:p15="http://schemas.microsoft.com/office/powerpoint/2012/main" userId="Dennis" providerId="None"/>
      </p:ext>
    </p:extLst>
  </p:cmAuthor>
  <p:cmAuthor id="2" name="Bhavika Patil" initials="BP" lastIdx="8" clrIdx="1">
    <p:extLst>
      <p:ext uri="{19B8F6BF-5375-455C-9EA6-DF929625EA0E}">
        <p15:presenceInfo xmlns:p15="http://schemas.microsoft.com/office/powerpoint/2012/main" userId="3ed58aafd2162d34" providerId="Windows Live"/>
      </p:ext>
    </p:extLst>
  </p:cmAuthor>
  <p:cmAuthor id="3" name="Cindy Guo" initials="CG" lastIdx="1" clrIdx="2">
    <p:extLst>
      <p:ext uri="{19B8F6BF-5375-455C-9EA6-DF929625EA0E}">
        <p15:presenceInfo xmlns:p15="http://schemas.microsoft.com/office/powerpoint/2012/main" userId="553f1c3246cb4c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34A"/>
    <a:srgbClr val="000000"/>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0" autoAdjust="0"/>
    <p:restoredTop sz="28187" autoAdjust="0"/>
  </p:normalViewPr>
  <p:slideViewPr>
    <p:cSldViewPr snapToGrid="0">
      <p:cViewPr varScale="1">
        <p:scale>
          <a:sx n="32" d="100"/>
          <a:sy n="32" d="100"/>
        </p:scale>
        <p:origin x="2868" y="48"/>
      </p:cViewPr>
      <p:guideLst>
        <p:guide orient="horz" pos="2160"/>
        <p:guide pos="2880"/>
        <p:guide orient="horz" pos="2161"/>
        <p:guide pos="3840"/>
      </p:guideLst>
    </p:cSldViewPr>
  </p:slideViewPr>
  <p:notesTextViewPr>
    <p:cViewPr>
      <p:scale>
        <a:sx n="3" d="2"/>
        <a:sy n="3" d="2"/>
      </p:scale>
      <p:origin x="0" y="-66"/>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D01704-5DB2-4F14-8F12-51FF92A1243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99C9120-2953-4682-BDF0-9FEB3F691748}">
      <dgm:prSet/>
      <dgm:spPr/>
      <dgm:t>
        <a:bodyPr/>
        <a:lstStyle/>
        <a:p>
          <a:r>
            <a:rPr lang="en-US" dirty="0"/>
            <a:t>The primary objective: To determine which features are important to TOR to produce more wins </a:t>
          </a:r>
        </a:p>
      </dgm:t>
    </dgm:pt>
    <dgm:pt modelId="{99CD7477-A559-4981-BDBB-5A747C72C30E}" type="parTrans" cxnId="{3B5EF023-AAEE-4867-BF15-F82B2163A2AA}">
      <dgm:prSet/>
      <dgm:spPr/>
      <dgm:t>
        <a:bodyPr/>
        <a:lstStyle/>
        <a:p>
          <a:endParaRPr lang="en-US"/>
        </a:p>
      </dgm:t>
    </dgm:pt>
    <dgm:pt modelId="{0F2F167F-D708-4105-AE68-39C7AB926E26}" type="sibTrans" cxnId="{3B5EF023-AAEE-4867-BF15-F82B2163A2AA}">
      <dgm:prSet/>
      <dgm:spPr/>
      <dgm:t>
        <a:bodyPr/>
        <a:lstStyle/>
        <a:p>
          <a:endParaRPr lang="en-US"/>
        </a:p>
      </dgm:t>
    </dgm:pt>
    <dgm:pt modelId="{4830969D-6EA6-4551-8514-AF8CF83C0CD5}">
      <dgm:prSet/>
      <dgm:spPr/>
      <dgm:t>
        <a:bodyPr/>
        <a:lstStyle/>
        <a:p>
          <a:r>
            <a:rPr lang="en-US" dirty="0"/>
            <a:t>The secondary objective: To review team players’ performance-to-cost effectiveness</a:t>
          </a:r>
        </a:p>
      </dgm:t>
    </dgm:pt>
    <dgm:pt modelId="{118FA02F-7356-4801-8F14-E0FB82CAEF34}" type="parTrans" cxnId="{A66C3C64-2AC1-488A-9CBB-BF77A5826A8D}">
      <dgm:prSet/>
      <dgm:spPr/>
      <dgm:t>
        <a:bodyPr/>
        <a:lstStyle/>
        <a:p>
          <a:endParaRPr lang="en-US"/>
        </a:p>
      </dgm:t>
    </dgm:pt>
    <dgm:pt modelId="{503A1A05-9D00-400D-ABB4-5DA1C6C6D5CB}" type="sibTrans" cxnId="{A66C3C64-2AC1-488A-9CBB-BF77A5826A8D}">
      <dgm:prSet/>
      <dgm:spPr/>
      <dgm:t>
        <a:bodyPr/>
        <a:lstStyle/>
        <a:p>
          <a:endParaRPr lang="en-US"/>
        </a:p>
      </dgm:t>
    </dgm:pt>
    <dgm:pt modelId="{40253BBF-B7B4-423B-9FE5-B29B4FBC9386}" type="pres">
      <dgm:prSet presAssocID="{27D01704-5DB2-4F14-8F12-51FF92A12433}" presName="root" presStyleCnt="0">
        <dgm:presLayoutVars>
          <dgm:dir/>
          <dgm:resizeHandles val="exact"/>
        </dgm:presLayoutVars>
      </dgm:prSet>
      <dgm:spPr/>
    </dgm:pt>
    <dgm:pt modelId="{102C038A-6A06-497C-AD58-AD20461BB9FF}" type="pres">
      <dgm:prSet presAssocID="{799C9120-2953-4682-BDF0-9FEB3F691748}" presName="compNode" presStyleCnt="0"/>
      <dgm:spPr/>
    </dgm:pt>
    <dgm:pt modelId="{14894D0D-9B5D-4858-93F5-C1101D18AB90}" type="pres">
      <dgm:prSet presAssocID="{799C9120-2953-4682-BDF0-9FEB3F691748}" presName="bgRect" presStyleLbl="bgShp" presStyleIdx="0" presStyleCnt="2"/>
      <dgm:spPr/>
    </dgm:pt>
    <dgm:pt modelId="{2683F43A-E38D-4961-A0F9-1605C6945FD0}" type="pres">
      <dgm:prSet presAssocID="{799C9120-2953-4682-BDF0-9FEB3F6917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C4A2010D-97D4-4EC6-A5E0-6D434057D422}" type="pres">
      <dgm:prSet presAssocID="{799C9120-2953-4682-BDF0-9FEB3F691748}" presName="spaceRect" presStyleCnt="0"/>
      <dgm:spPr/>
    </dgm:pt>
    <dgm:pt modelId="{EC8501CF-53D3-4CD1-9982-9C56B578E51C}" type="pres">
      <dgm:prSet presAssocID="{799C9120-2953-4682-BDF0-9FEB3F691748}" presName="parTx" presStyleLbl="revTx" presStyleIdx="0" presStyleCnt="2">
        <dgm:presLayoutVars>
          <dgm:chMax val="0"/>
          <dgm:chPref val="0"/>
        </dgm:presLayoutVars>
      </dgm:prSet>
      <dgm:spPr/>
    </dgm:pt>
    <dgm:pt modelId="{F1603BBE-71DC-4551-83C3-9F9A7F345C1D}" type="pres">
      <dgm:prSet presAssocID="{0F2F167F-D708-4105-AE68-39C7AB926E26}" presName="sibTrans" presStyleCnt="0"/>
      <dgm:spPr/>
    </dgm:pt>
    <dgm:pt modelId="{065B867D-406B-4148-B5C7-738C11844C02}" type="pres">
      <dgm:prSet presAssocID="{4830969D-6EA6-4551-8514-AF8CF83C0CD5}" presName="compNode" presStyleCnt="0"/>
      <dgm:spPr/>
    </dgm:pt>
    <dgm:pt modelId="{83617EE4-B004-402F-A483-74015FFBD04C}" type="pres">
      <dgm:prSet presAssocID="{4830969D-6EA6-4551-8514-AF8CF83C0CD5}" presName="bgRect" presStyleLbl="bgShp" presStyleIdx="1" presStyleCnt="2"/>
      <dgm:spPr/>
    </dgm:pt>
    <dgm:pt modelId="{111CA7FE-17A9-4081-B143-1EFF1BB61916}" type="pres">
      <dgm:prSet presAssocID="{4830969D-6EA6-4551-8514-AF8CF83C0CD5}"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ce"/>
        </a:ext>
      </dgm:extLst>
    </dgm:pt>
    <dgm:pt modelId="{1B5034CE-1D0F-4E8B-B00A-CF3029C285C1}" type="pres">
      <dgm:prSet presAssocID="{4830969D-6EA6-4551-8514-AF8CF83C0CD5}" presName="spaceRect" presStyleCnt="0"/>
      <dgm:spPr/>
    </dgm:pt>
    <dgm:pt modelId="{E7CF671E-8636-4BA9-88F8-4415716E67F4}" type="pres">
      <dgm:prSet presAssocID="{4830969D-6EA6-4551-8514-AF8CF83C0CD5}" presName="parTx" presStyleLbl="revTx" presStyleIdx="1" presStyleCnt="2">
        <dgm:presLayoutVars>
          <dgm:chMax val="0"/>
          <dgm:chPref val="0"/>
        </dgm:presLayoutVars>
      </dgm:prSet>
      <dgm:spPr/>
    </dgm:pt>
  </dgm:ptLst>
  <dgm:cxnLst>
    <dgm:cxn modelId="{3B5EF023-AAEE-4867-BF15-F82B2163A2AA}" srcId="{27D01704-5DB2-4F14-8F12-51FF92A12433}" destId="{799C9120-2953-4682-BDF0-9FEB3F691748}" srcOrd="0" destOrd="0" parTransId="{99CD7477-A559-4981-BDBB-5A747C72C30E}" sibTransId="{0F2F167F-D708-4105-AE68-39C7AB926E26}"/>
    <dgm:cxn modelId="{298AD22A-7AF0-4A41-81E5-2F58E160D515}" type="presOf" srcId="{799C9120-2953-4682-BDF0-9FEB3F691748}" destId="{EC8501CF-53D3-4CD1-9982-9C56B578E51C}" srcOrd="0" destOrd="0" presId="urn:microsoft.com/office/officeart/2018/2/layout/IconVerticalSolidList"/>
    <dgm:cxn modelId="{A66C3C64-2AC1-488A-9CBB-BF77A5826A8D}" srcId="{27D01704-5DB2-4F14-8F12-51FF92A12433}" destId="{4830969D-6EA6-4551-8514-AF8CF83C0CD5}" srcOrd="1" destOrd="0" parTransId="{118FA02F-7356-4801-8F14-E0FB82CAEF34}" sibTransId="{503A1A05-9D00-400D-ABB4-5DA1C6C6D5CB}"/>
    <dgm:cxn modelId="{1F874A73-C9CD-4FD7-BFF6-4DE578297E5E}" type="presOf" srcId="{27D01704-5DB2-4F14-8F12-51FF92A12433}" destId="{40253BBF-B7B4-423B-9FE5-B29B4FBC9386}" srcOrd="0" destOrd="0" presId="urn:microsoft.com/office/officeart/2018/2/layout/IconVerticalSolidList"/>
    <dgm:cxn modelId="{00FFB67B-3698-42AA-8394-7C37CE791D66}" type="presOf" srcId="{4830969D-6EA6-4551-8514-AF8CF83C0CD5}" destId="{E7CF671E-8636-4BA9-88F8-4415716E67F4}" srcOrd="0" destOrd="0" presId="urn:microsoft.com/office/officeart/2018/2/layout/IconVerticalSolidList"/>
    <dgm:cxn modelId="{9C0C1E17-D54E-4365-9F07-B44DEEB2E0FC}" type="presParOf" srcId="{40253BBF-B7B4-423B-9FE5-B29B4FBC9386}" destId="{102C038A-6A06-497C-AD58-AD20461BB9FF}" srcOrd="0" destOrd="0" presId="urn:microsoft.com/office/officeart/2018/2/layout/IconVerticalSolidList"/>
    <dgm:cxn modelId="{73C78A42-FF30-45A8-B8BC-BCF212B12A6E}" type="presParOf" srcId="{102C038A-6A06-497C-AD58-AD20461BB9FF}" destId="{14894D0D-9B5D-4858-93F5-C1101D18AB90}" srcOrd="0" destOrd="0" presId="urn:microsoft.com/office/officeart/2018/2/layout/IconVerticalSolidList"/>
    <dgm:cxn modelId="{8758F849-93FC-4FE6-9EDF-C0BC8E9DCA08}" type="presParOf" srcId="{102C038A-6A06-497C-AD58-AD20461BB9FF}" destId="{2683F43A-E38D-4961-A0F9-1605C6945FD0}" srcOrd="1" destOrd="0" presId="urn:microsoft.com/office/officeart/2018/2/layout/IconVerticalSolidList"/>
    <dgm:cxn modelId="{ACDBCF5F-6C34-4E2C-AAD6-6CCF55F42E34}" type="presParOf" srcId="{102C038A-6A06-497C-AD58-AD20461BB9FF}" destId="{C4A2010D-97D4-4EC6-A5E0-6D434057D422}" srcOrd="2" destOrd="0" presId="urn:microsoft.com/office/officeart/2018/2/layout/IconVerticalSolidList"/>
    <dgm:cxn modelId="{E6728ABE-D785-4E58-A901-CE4572FBC90C}" type="presParOf" srcId="{102C038A-6A06-497C-AD58-AD20461BB9FF}" destId="{EC8501CF-53D3-4CD1-9982-9C56B578E51C}" srcOrd="3" destOrd="0" presId="urn:microsoft.com/office/officeart/2018/2/layout/IconVerticalSolidList"/>
    <dgm:cxn modelId="{618771C7-DDA5-49FC-90B0-EDBD7589F528}" type="presParOf" srcId="{40253BBF-B7B4-423B-9FE5-B29B4FBC9386}" destId="{F1603BBE-71DC-4551-83C3-9F9A7F345C1D}" srcOrd="1" destOrd="0" presId="urn:microsoft.com/office/officeart/2018/2/layout/IconVerticalSolidList"/>
    <dgm:cxn modelId="{F4060CFA-D0DA-474B-9F52-DA525426E8F0}" type="presParOf" srcId="{40253BBF-B7B4-423B-9FE5-B29B4FBC9386}" destId="{065B867D-406B-4148-B5C7-738C11844C02}" srcOrd="2" destOrd="0" presId="urn:microsoft.com/office/officeart/2018/2/layout/IconVerticalSolidList"/>
    <dgm:cxn modelId="{229EA6AD-60F7-4CDB-B1C7-7A6BD9402D9A}" type="presParOf" srcId="{065B867D-406B-4148-B5C7-738C11844C02}" destId="{83617EE4-B004-402F-A483-74015FFBD04C}" srcOrd="0" destOrd="0" presId="urn:microsoft.com/office/officeart/2018/2/layout/IconVerticalSolidList"/>
    <dgm:cxn modelId="{C4F5094B-7500-4909-A672-C4C301949B35}" type="presParOf" srcId="{065B867D-406B-4148-B5C7-738C11844C02}" destId="{111CA7FE-17A9-4081-B143-1EFF1BB61916}" srcOrd="1" destOrd="0" presId="urn:microsoft.com/office/officeart/2018/2/layout/IconVerticalSolidList"/>
    <dgm:cxn modelId="{399866EA-4799-499F-9A35-816170283016}" type="presParOf" srcId="{065B867D-406B-4148-B5C7-738C11844C02}" destId="{1B5034CE-1D0F-4E8B-B00A-CF3029C285C1}" srcOrd="2" destOrd="0" presId="urn:microsoft.com/office/officeart/2018/2/layout/IconVerticalSolidList"/>
    <dgm:cxn modelId="{706900B9-9517-41D1-B5E1-FFE5AA345781}" type="presParOf" srcId="{065B867D-406B-4148-B5C7-738C11844C02}" destId="{E7CF671E-8636-4BA9-88F8-4415716E67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94D0D-9B5D-4858-93F5-C1101D18AB90}">
      <dsp:nvSpPr>
        <dsp:cNvPr id="0" name=""/>
        <dsp:cNvSpPr/>
      </dsp:nvSpPr>
      <dsp:spPr>
        <a:xfrm>
          <a:off x="0" y="783986"/>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83F43A-E38D-4961-A0F9-1605C6945FD0}">
      <dsp:nvSpPr>
        <dsp:cNvPr id="0" name=""/>
        <dsp:cNvSpPr/>
      </dsp:nvSpPr>
      <dsp:spPr>
        <a:xfrm>
          <a:off x="437826" y="1109643"/>
          <a:ext cx="796048" cy="796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8501CF-53D3-4CD1-9982-9C56B578E51C}">
      <dsp:nvSpPr>
        <dsp:cNvPr id="0" name=""/>
        <dsp:cNvSpPr/>
      </dsp:nvSpPr>
      <dsp:spPr>
        <a:xfrm>
          <a:off x="1671701" y="783986"/>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primary objective: To determine which features are important to TOR to produce more wins </a:t>
          </a:r>
        </a:p>
      </dsp:txBody>
      <dsp:txXfrm>
        <a:off x="1671701" y="783986"/>
        <a:ext cx="9299670" cy="1447360"/>
      </dsp:txXfrm>
    </dsp:sp>
    <dsp:sp modelId="{83617EE4-B004-402F-A483-74015FFBD04C}">
      <dsp:nvSpPr>
        <dsp:cNvPr id="0" name=""/>
        <dsp:cNvSpPr/>
      </dsp:nvSpPr>
      <dsp:spPr>
        <a:xfrm>
          <a:off x="0" y="2593187"/>
          <a:ext cx="10971372" cy="14473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CA7FE-17A9-4081-B143-1EFF1BB61916}">
      <dsp:nvSpPr>
        <dsp:cNvPr id="0" name=""/>
        <dsp:cNvSpPr/>
      </dsp:nvSpPr>
      <dsp:spPr>
        <a:xfrm>
          <a:off x="437826" y="2918843"/>
          <a:ext cx="796048" cy="79604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CF671E-8636-4BA9-88F8-4415716E67F4}">
      <dsp:nvSpPr>
        <dsp:cNvPr id="0" name=""/>
        <dsp:cNvSpPr/>
      </dsp:nvSpPr>
      <dsp:spPr>
        <a:xfrm>
          <a:off x="1671701" y="2593187"/>
          <a:ext cx="9299670" cy="144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179" tIns="153179" rIns="153179" bIns="153179" numCol="1" spcCol="1270" anchor="ctr" anchorCtr="0">
          <a:noAutofit/>
        </a:bodyPr>
        <a:lstStyle/>
        <a:p>
          <a:pPr marL="0" lvl="0" indent="0" algn="l" defTabSz="1111250">
            <a:lnSpc>
              <a:spcPct val="90000"/>
            </a:lnSpc>
            <a:spcBef>
              <a:spcPct val="0"/>
            </a:spcBef>
            <a:spcAft>
              <a:spcPct val="35000"/>
            </a:spcAft>
            <a:buNone/>
          </a:pPr>
          <a:r>
            <a:rPr lang="en-US" sz="2500" kern="1200" dirty="0"/>
            <a:t>The secondary objective: To review team players’ performance-to-cost effectiveness</a:t>
          </a:r>
        </a:p>
      </dsp:txBody>
      <dsp:txXfrm>
        <a:off x="1671701" y="2593187"/>
        <a:ext cx="9299670" cy="14473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2021-04-13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2021-04-13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b="1" dirty="0"/>
              <a:t>[Bhavika]</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Group 1; Myself – Bhavika, Cindy – (Wave) and Dennis – (Wave)</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We are excited to present the Project we worked on this winter term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1800" dirty="0"/>
              <a:t>Next we </a:t>
            </a:r>
            <a:r>
              <a:rPr lang="en-US" sz="1800" b="0" i="0" u="none" strike="noStrike" cap="none" dirty="0">
                <a:solidFill>
                  <a:schemeClr val="dk1"/>
                </a:solidFill>
                <a:latin typeface="Arial"/>
                <a:ea typeface="Arial"/>
                <a:cs typeface="Arial"/>
                <a:sym typeface="Arial"/>
              </a:rPr>
              <a:t>determined the feature importance for the 3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Graph - Feature Importance]</a:t>
            </a:r>
            <a:endParaRPr lang="en-US" sz="18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Focusing on Random Forest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18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model legend]</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We found that 60% of the importance is covered by these 3 features</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03 – Plus/Minus]</a:t>
            </a:r>
            <a:endParaRPr lang="en-US" sz="16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0" i="0" u="none" strike="noStrike" cap="none" dirty="0">
                <a:solidFill>
                  <a:schemeClr val="dk1"/>
                </a:solidFill>
                <a:latin typeface="Arial"/>
                <a:ea typeface="Arial"/>
                <a:cs typeface="Arial"/>
                <a:sym typeface="Arial"/>
              </a:rPr>
              <a:t>Plus/Minus which reflects the point differential when a player is on the floor. </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06 – PER]</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Player Efficiency Rating (PER)</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07 – PIE]</a:t>
            </a:r>
            <a:endParaRPr lang="en-US" sz="1600" dirty="0"/>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And Player Impact Estimate (PIE)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1800" b="0" i="0" u="none" strike="noStrike" cap="none" dirty="0">
                <a:solidFill>
                  <a:schemeClr val="dk1"/>
                </a:solidFill>
                <a:latin typeface="Arial"/>
                <a:ea typeface="Arial"/>
                <a:cs typeface="Arial"/>
                <a:sym typeface="Arial"/>
              </a:rPr>
              <a:t>With this knowledge we can proceed with our next phase</a:t>
            </a:r>
          </a:p>
          <a:p>
            <a:pPr marL="0" lvl="0" indent="0" algn="l" rtl="0" latinLnBrk="0">
              <a:lnSpc>
                <a:spcPct val="100000"/>
              </a:lnSpc>
              <a:spcBef>
                <a:spcPts val="0"/>
              </a:spcBef>
              <a:spcAft>
                <a:spcPts val="0"/>
              </a:spcAft>
              <a:buSzPts val="1400"/>
              <a:buNone/>
            </a:pPr>
            <a:endParaRPr lang="en-US" sz="18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rPr>
              <a:t>[Next speaker handoff - </a:t>
            </a:r>
            <a:r>
              <a:rPr lang="en-US" sz="1800" b="1" dirty="0" err="1">
                <a:solidFill>
                  <a:srgbClr val="2D2E2D"/>
                </a:solidFill>
              </a:rPr>
              <a:t>Bhavika</a:t>
            </a:r>
            <a:r>
              <a:rPr lang="en-US" sz="1800" b="1" dirty="0">
                <a:solidFill>
                  <a:srgbClr val="2D2E2D"/>
                </a:solidFill>
              </a:rPr>
              <a:t>]</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827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mn-lt"/>
                <a:ea typeface="Times New Roman" panose="02020603050405020304" pitchFamily="18" charset="0"/>
                <a:cs typeface="Calibri" panose="020F0502020204030204" pitchFamily="34" charset="0"/>
              </a:rPr>
              <a:t>In the Phase 2 of the Data Analysis,</a:t>
            </a:r>
            <a:endParaRPr lang="en-US" sz="1600" b="1" dirty="0">
              <a:solidFill>
                <a:srgbClr val="2D2E2D"/>
              </a:solidFill>
              <a:effectLst/>
              <a:latin typeface="+mn-lt"/>
              <a:ea typeface="Times New Roman" panose="02020603050405020304" pitchFamily="18"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01]</a:t>
            </a:r>
            <a:endParaRPr lang="en-CA" sz="1600" dirty="0">
              <a:effectLst/>
              <a:latin typeface="+mn-lt"/>
              <a:ea typeface="Times New Roman" panose="02020603050405020304" pitchFamily="18" charset="0"/>
              <a:cs typeface="Calibri" panose="020F0502020204030204" pitchFamily="34" charset="0"/>
            </a:endParaRPr>
          </a:p>
          <a:p>
            <a:pPr>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we identified the low-rated Toronto players and better rated non-Toronto players based on the features identified in the Phase 1.</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02]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Transformed data from Phase 1 was the input for this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800" b="1"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b="1" dirty="0">
                <a:effectLst/>
                <a:latin typeface="Calibri" panose="020F0502020204030204" pitchFamily="34" charset="0"/>
                <a:ea typeface="Yu Mincho" panose="02020400000000000000" pitchFamily="18" charset="-128"/>
                <a:cs typeface="Calibri" panose="020F0502020204030204" pitchFamily="34" charset="0"/>
              </a:rPr>
              <a:t>[NEXT 03]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aggregated by the team/game level for all the teams for all seasons from 2005-2020. The file was processed in a similar way as phase 1 but rather focused on the Random Forest only to develop our team wins prediction model.</a:t>
            </a: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04]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rPr>
              <a:t>Parallelly, we averaged the Toronto stats for 2019-2020, Established the baseline for performance for the 3 important features, Selected Toronto players with the below average performance for those and above average performance for Non-Toronto players. We replaced original 2019-2020 Toronto game player data with these 3 new players.</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05] </a:t>
            </a:r>
            <a:endParaRPr lang="en-US" sz="1400" b="0"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latin typeface="+mn-lt"/>
              </a:rPr>
              <a:t>At this step, we ran the model from process 1 on the data generated by process 2.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06] </a:t>
            </a:r>
            <a:endParaRPr lang="en-US" sz="14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The results of the model gave us new Team win predictions.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2000" dirty="0">
              <a:latin typeface="+mn-lt"/>
            </a:endParaRPr>
          </a:p>
          <a:p>
            <a:pPr marL="0" lvl="0" indent="0" algn="l" rtl="0">
              <a:lnSpc>
                <a:spcPct val="100000"/>
              </a:lnSpc>
              <a:spcBef>
                <a:spcPts val="0"/>
              </a:spcBef>
              <a:spcAft>
                <a:spcPts val="0"/>
              </a:spcAft>
              <a:buSzPts val="1400"/>
              <a:buNone/>
            </a:pPr>
            <a:endParaRPr lang="en-US" sz="2000" dirty="0">
              <a:latin typeface="+mn-lt"/>
            </a:endParaRPr>
          </a:p>
          <a:p>
            <a:endParaRPr lang="en-CA" sz="20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54382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rPr>
              <a:t>[Next speaker - Cindy]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Times New Roman" panose="02020603050405020304" pitchFamily="18" charset="0"/>
              </a:rPr>
              <a:t>Here are the results for our Data analysis – Phase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b="0" dirty="0">
              <a:solidFill>
                <a:schemeClr val="tx1"/>
              </a:solidFill>
              <a:effectLst/>
              <a:latin typeface="+mn-l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01 – Graph]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PAUSE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 Toronto Average Stats]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dirty="0">
                <a:effectLst/>
                <a:latin typeface="+mn-lt"/>
                <a:ea typeface="Calibri" panose="020F0502020204030204" pitchFamily="34" charset="0"/>
                <a:cs typeface="Times New Roman" panose="02020603050405020304" pitchFamily="18" charset="0"/>
              </a:rPr>
              <a:t>The top part is the Toronto Raptors average players stats from season 2014 to 2020. In this analysis, we consider both regular season and playoffs.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 TOR Underperforming Players]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kern="1200" dirty="0">
                <a:solidFill>
                  <a:schemeClr val="tx1"/>
                </a:solidFill>
                <a:effectLst/>
                <a:latin typeface="+mn-lt"/>
                <a:cs typeface="Times New Roman" panose="02020603050405020304" pitchFamily="18" charset="0"/>
              </a:rPr>
              <a:t>Based on the 4 important features, 3 underperforming Toronto Raptors players were selected.  On the table, the red down arrow means the performance is below the average.  Sha-</a:t>
            </a:r>
            <a:r>
              <a:rPr lang="en-US" sz="2400" kern="1200" dirty="0" err="1">
                <a:solidFill>
                  <a:schemeClr val="tx1"/>
                </a:solidFill>
                <a:effectLst/>
                <a:latin typeface="+mn-lt"/>
                <a:cs typeface="Times New Roman" panose="02020603050405020304" pitchFamily="18" charset="0"/>
              </a:rPr>
              <a:t>mo</a:t>
            </a:r>
            <a:r>
              <a:rPr lang="en-US" sz="2400" kern="1200" dirty="0">
                <a:solidFill>
                  <a:schemeClr val="tx1"/>
                </a:solidFill>
                <a:effectLst/>
                <a:latin typeface="+mn-lt"/>
                <a:cs typeface="Times New Roman" panose="02020603050405020304" pitchFamily="18" charset="0"/>
              </a:rPr>
              <a:t>-</a:t>
            </a:r>
            <a:r>
              <a:rPr lang="en-US" sz="2400" kern="1200" dirty="0" err="1">
                <a:solidFill>
                  <a:schemeClr val="tx1"/>
                </a:solidFill>
                <a:effectLst/>
                <a:latin typeface="+mn-lt"/>
                <a:cs typeface="Times New Roman" panose="02020603050405020304" pitchFamily="18" charset="0"/>
              </a:rPr>
              <a:t>rie</a:t>
            </a:r>
            <a:r>
              <a:rPr lang="en-US" sz="2400" kern="1200" dirty="0">
                <a:solidFill>
                  <a:schemeClr val="tx1"/>
                </a:solidFill>
                <a:effectLst/>
                <a:latin typeface="+mn-lt"/>
                <a:cs typeface="Times New Roman" panose="02020603050405020304" pitchFamily="18" charset="0"/>
              </a:rPr>
              <a:t> Pons had a higher PER, but overall, his performance is under the average. </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 TOR Average Stats]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Then we used the Toronto average stats as a baseline to select the replacement players from NON-TORONTO Teams.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mn-lt"/>
                <a:cs typeface="Arial" panose="020B0604020202020204" pitchFamily="34" charset="0"/>
              </a:rPr>
              <a:t>The criteria we used are: </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PLUS_MINUS is greater than 2;</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PIE is greater than 5 and less than 10, to prevent selection of the top team players, so we set both lower and upper limit;</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PER is great than 15;</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sz="2000" b="0" dirty="0">
                <a:solidFill>
                  <a:srgbClr val="2D2E2D"/>
                </a:solidFill>
                <a:latin typeface="+mn-lt"/>
                <a:cs typeface="Arial" panose="020B0604020202020204" pitchFamily="34" charset="0"/>
              </a:rPr>
              <a:t>Salary is less than $8.5M.</a:t>
            </a:r>
          </a:p>
          <a:p>
            <a:pPr marL="457200" marR="0" lvl="0" indent="-457200" algn="l" defTabSz="995690" rtl="0" eaLnBrk="1" fontAlgn="auto" latinLnBrk="0" hangingPunct="1">
              <a:lnSpc>
                <a:spcPct val="100000"/>
              </a:lnSpc>
              <a:spcBef>
                <a:spcPts val="0"/>
              </a:spcBef>
              <a:spcAft>
                <a:spcPts val="0"/>
              </a:spcAft>
              <a:buClr>
                <a:srgbClr val="000000"/>
              </a:buClr>
              <a:buSzPts val="1400"/>
              <a:buFont typeface="Arial"/>
              <a:buAutoNum type="arabicPeriod"/>
              <a:tabLst/>
              <a:defRPr/>
            </a:pPr>
            <a:endParaRPr lang="en-US" sz="2000" b="0" dirty="0">
              <a:solidFill>
                <a:srgbClr val="2D2E2D"/>
              </a:solidFill>
              <a:latin typeface="+mn-lt"/>
              <a:cs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rPr>
              <a:t>[NEXT 05 – NON-TOR Replaced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2000" b="0" kern="1200" dirty="0">
                <a:solidFill>
                  <a:srgbClr val="2D2E2D"/>
                </a:solidFill>
                <a:latin typeface="+mn-lt"/>
                <a:ea typeface="+mn-ea"/>
                <a:cs typeface="Arial" panose="020B0604020202020204" pitchFamily="34" charset="0"/>
              </a:rPr>
              <a:t>For the 3 NON-TOR players, the PLUS MINUS and PER are higher than TOR, Cameron and Jabari have slightly lower PIE, TORONTO team still betters off if they join the team.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speaker handoff - Dennis]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3338329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Dennis]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Our tuned Random Forest Model</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Model stats]</a:t>
            </a:r>
          </a:p>
          <a:p>
            <a:pPr marL="0" marR="0" lvl="0" indent="0" algn="l" rtl="0" latinLnBrk="0">
              <a:lnSpc>
                <a:spcPct val="100000"/>
              </a:lnSpc>
              <a:spcBef>
                <a:spcPts val="0"/>
              </a:spcBef>
              <a:spcAft>
                <a:spcPts val="0"/>
              </a:spcAft>
              <a:buClr>
                <a:srgbClr val="000000"/>
              </a:buClr>
              <a:buSzPts val="1400"/>
              <a:buFont typeface="Arial"/>
              <a:buNone/>
            </a:pPr>
            <a:r>
              <a:rPr lang="en-US" sz="1400" b="0" dirty="0">
                <a:solidFill>
                  <a:srgbClr val="2D2E2D"/>
                </a:solidFill>
              </a:rPr>
              <a:t>Provided analysis results around the mid 90 percentage.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Assuming the same number of games in a regular season (72),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Graph Win prediction]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0" dirty="0">
                <a:solidFill>
                  <a:srgbClr val="2D2E2D"/>
                </a:solidFill>
              </a:rPr>
              <a:t>the model predicted a 23% or 12 win increase over the previous season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04 –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Taking a closer look at these 12 games, we found an improvement in 7 of the 10 team statistics. Looking more closely at the decreased performance statistics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Decreased performance in Free-Throw % was countered with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Counter bad team stats FT%]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increased Free-Throw opportunities which points were gained. Any decrease in possession (meaning the team’s ability to control the ball)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07 – Bad team stats STL/TOV]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from steals or turnovers was countered with improvements in</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08 – Good team stats]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assists, rebounding, and shot blocking by a ratio of 1 loss of possession to 5 gains in possession</a:t>
            </a: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09 – PTS]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The main result is the team was able to score on average 5 more points per game for these 12 wins.</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For improvements to the TOR roster,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01 – Search]</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the organization is to look at Non-TOR players with higher feature values in PLUS_MINUS, PER, and PIE compared to their current roster. These statistics hold potential values in producing team wins and players are underutilized by their current teams.​ </a:t>
            </a:r>
            <a:endParaRPr lang="en-CA" sz="1800" dirty="0">
              <a:effectLst/>
              <a:latin typeface="+mn-lt"/>
              <a:ea typeface="Yu Mincho" panose="02020400000000000000" pitchFamily="18" charset="-128"/>
              <a:cs typeface="Times New Roman" panose="02020603050405020304" pitchFamily="18" charset="0"/>
            </a:endParaRP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02 – FG and FG3%]</a:t>
            </a: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CA" sz="1800" dirty="0">
                <a:effectLst/>
                <a:latin typeface="+mn-lt"/>
                <a:ea typeface="Yu Mincho" panose="02020400000000000000" pitchFamily="18" charset="-128"/>
                <a:cs typeface="Calibri" panose="020F0502020204030204" pitchFamily="34" charset="0"/>
              </a:rPr>
              <a:t>We can also examine Field Goal % (FG_PCT) and 3-point F</a:t>
            </a:r>
            <a:r>
              <a:rPr lang="en-CA" sz="2400" dirty="0"/>
              <a:t>ield Goal </a:t>
            </a:r>
            <a:r>
              <a:rPr lang="en-CA" sz="1800" dirty="0">
                <a:effectLst/>
                <a:latin typeface="+mn-lt"/>
                <a:ea typeface="Yu Mincho" panose="02020400000000000000" pitchFamily="18" charset="-128"/>
                <a:cs typeface="Calibri" panose="020F0502020204030204" pitchFamily="34" charset="0"/>
              </a:rPr>
              <a:t>% (FG3_PCT) which would provide more efficient offensive players</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03 – Criteria]</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When narrowing the search criteria of Non-TOR players, we recommend players with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04 – Criteria features]</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higher important feature values than the average Toronto player </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05 – Criteria salary]</a:t>
            </a:r>
          </a:p>
          <a:p>
            <a:pPr marL="0" lvl="0" indent="0" latinLnBrk="0">
              <a:lnSpc>
                <a:spcPct val="115000"/>
              </a:lnSpc>
              <a:spcBef>
                <a:spcPts val="500"/>
              </a:spcBef>
              <a:buFont typeface="Symbol" panose="05050102010706020507" pitchFamily="18" charset="2"/>
              <a:buNone/>
            </a:pPr>
            <a:r>
              <a:rPr lang="en-CA" sz="1800" dirty="0">
                <a:effectLst/>
                <a:latin typeface="+mn-lt"/>
                <a:ea typeface="Yu Mincho" panose="02020400000000000000" pitchFamily="18" charset="-128"/>
                <a:cs typeface="Calibri" panose="020F0502020204030204" pitchFamily="34" charset="0"/>
              </a:rPr>
              <a:t>and a salary below the Toronto player average.</a:t>
            </a:r>
          </a:p>
          <a:p>
            <a:pPr marL="0" lvl="0" indent="0" latinLnBrk="0">
              <a:lnSpc>
                <a:spcPct val="115000"/>
              </a:lnSpc>
              <a:spcBef>
                <a:spcPts val="500"/>
              </a:spcBef>
              <a:buFont typeface="Symbol" panose="05050102010706020507" pitchFamily="18" charset="2"/>
              <a:buNone/>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0"/>
              </a:spcAft>
              <a:buClrTx/>
              <a:buSzTx/>
              <a:buFont typeface="Symbol" panose="05050102010706020507" pitchFamily="18" charset="2"/>
              <a:buNone/>
              <a:tabLst/>
              <a:defRPr/>
            </a:pPr>
            <a:r>
              <a:rPr lang="en-US" sz="1800" b="1" dirty="0">
                <a:solidFill>
                  <a:srgbClr val="2D2E2D"/>
                </a:solidFill>
              </a:rPr>
              <a:t>[NEXT 06 – Player underutilization]</a:t>
            </a:r>
          </a:p>
          <a:p>
            <a:pPr marL="0" lvl="0" indent="0" latinLnBrk="0">
              <a:lnSpc>
                <a:spcPct val="115000"/>
              </a:lnSpc>
              <a:spcBef>
                <a:spcPts val="500"/>
              </a:spcBef>
              <a:spcAft>
                <a:spcPts val="1000"/>
              </a:spcAft>
              <a:buFont typeface="Symbol" panose="05050102010706020507" pitchFamily="18" charset="2"/>
              <a:buNone/>
            </a:pPr>
            <a:r>
              <a:rPr lang="en-US" sz="1800" dirty="0">
                <a:effectLst/>
                <a:latin typeface="+mn-lt"/>
                <a:ea typeface="Yu Mincho" panose="02020400000000000000" pitchFamily="18" charset="-128"/>
                <a:cs typeface="Calibri" panose="020F0502020204030204" pitchFamily="34" charset="0"/>
              </a:rPr>
              <a:t>Lastly we advise further investigate of an underutilized selected TOR player</a:t>
            </a:r>
            <a:r>
              <a:rPr lang="en-CA" sz="1800" dirty="0">
                <a:effectLst/>
                <a:latin typeface="+mn-lt"/>
                <a:ea typeface="Yu Mincho" panose="02020400000000000000" pitchFamily="18" charset="-128"/>
                <a:cs typeface="Calibri" panose="020F0502020204030204" pitchFamily="34" charset="0"/>
              </a:rPr>
              <a:t>. In either case the team should either use him or replace him. </a:t>
            </a:r>
            <a:endParaRPr lang="en-CA" sz="1800" dirty="0">
              <a:effectLst/>
              <a:latin typeface="+mn-lt"/>
              <a:ea typeface="Yu Mincho" panose="02020400000000000000" pitchFamily="18" charset="-128"/>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sz="1800" dirty="0">
              <a:latin typeface="+mn-lt"/>
            </a:endParaRPr>
          </a:p>
          <a:p>
            <a:pPr latinLnBrk="0"/>
            <a:endParaRPr lang="en-CA" sz="18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798890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Let’s take a look at the player stats to evaluate their performance. </a:t>
            </a:r>
            <a:endParaRPr lang="en-US" sz="1400" b="1"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Introduce Players] </a:t>
            </a:r>
          </a:p>
          <a:p>
            <a:pPr marL="0" marR="0" lvl="0" indent="0" algn="l" defTabSz="995690" rtl="0" eaLnBrk="1" latinLnBrk="0" hangingPunct="1">
              <a:lnSpc>
                <a:spcPct val="100000"/>
              </a:lnSpc>
              <a:spcBef>
                <a:spcPts val="0"/>
              </a:spcBef>
              <a:spcAft>
                <a:spcPts val="0"/>
              </a:spcAft>
              <a:buClr>
                <a:srgbClr val="000000"/>
              </a:buClr>
              <a:buSzPts val="1400"/>
              <a:buFont typeface="Arial"/>
              <a:buNone/>
            </a:pPr>
            <a:r>
              <a:rPr lang="en-US" sz="1400" dirty="0">
                <a:solidFill>
                  <a:srgbClr val="2D2E2D"/>
                </a:solidFill>
                <a:latin typeface="+mn-lt"/>
              </a:rPr>
              <a:t>6 players stats are listed in the graph. </a:t>
            </a:r>
            <a:endParaRPr lang="en-US" sz="1400" kern="1200" dirty="0">
              <a:solidFill>
                <a:srgbClr val="2D2E2D"/>
              </a:solidFill>
              <a:latin typeface="+mn-lt"/>
              <a:ea typeface="+mn-ea"/>
              <a:cs typeface="+mn-cs"/>
            </a:endParaRPr>
          </a:p>
          <a:p>
            <a:pPr marL="0" marR="0" lvl="0" indent="0" algn="l" defTabSz="995690" rtl="0" eaLnBrk="1" latinLnBrk="0" hangingPunct="1">
              <a:lnSpc>
                <a:spcPct val="100000"/>
              </a:lnSpc>
              <a:spcBef>
                <a:spcPts val="0"/>
              </a:spcBef>
              <a:spcAft>
                <a:spcPts val="0"/>
              </a:spcAft>
              <a:buClr>
                <a:srgbClr val="000000"/>
              </a:buClr>
              <a:buSzPts val="1400"/>
              <a:buFont typeface="Arial"/>
              <a:buNone/>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02 – TOR players]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latin typeface="+mn-lt"/>
              </a:rPr>
              <a:t>The first 3 are the current Toronto Raptors players.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4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rPr>
              <a:t>[NEXT 03 – TOR players]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latin typeface="+mn-lt"/>
              </a:rPr>
              <a:t>The last 3 are the selected replacement players.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04 </a:t>
            </a:r>
            <a:r>
              <a:rPr lang="en-US" sz="1400" b="1" dirty="0">
                <a:solidFill>
                  <a:srgbClr val="2D2E2D"/>
                </a:solidFill>
                <a:latin typeface="+mn-lt"/>
              </a:rPr>
              <a:t>– Field Goal%</a:t>
            </a:r>
            <a:r>
              <a:rPr lang="en-US" sz="1400" b="1" i="0" u="none" strike="noStrike" cap="none" dirty="0">
                <a:solidFill>
                  <a:schemeClr val="dk1"/>
                </a:solidFill>
                <a:latin typeface="+mn-lt"/>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field goal%, all 3 replacement players hold the higher field goal% percent than TOR players.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05 </a:t>
            </a:r>
            <a:r>
              <a:rPr lang="en-US" sz="1400" b="1" dirty="0">
                <a:solidFill>
                  <a:srgbClr val="2D2E2D"/>
                </a:solidFill>
                <a:latin typeface="+mn-lt"/>
              </a:rPr>
              <a:t>– 3 Pointer%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3 pointer%, Cameron is the best and shot 50% of the attempts.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06 </a:t>
            </a:r>
            <a:r>
              <a:rPr lang="en-US" sz="1400" b="1" dirty="0">
                <a:solidFill>
                  <a:srgbClr val="2D2E2D"/>
                </a:solidFill>
                <a:latin typeface="+mn-lt"/>
              </a:rPr>
              <a:t>– Free throw%</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For the free throw%, DeAndre holds 66.7% rate.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CA" sz="1400" dirty="0">
              <a:effectLst/>
              <a:latin typeface="+mn-lt"/>
              <a:ea typeface="Yu Mincho" panose="02020400000000000000" pitchFamily="18" charset="-128"/>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07 </a:t>
            </a:r>
            <a:r>
              <a:rPr lang="en-US" sz="1400" b="1" dirty="0">
                <a:solidFill>
                  <a:srgbClr val="2D2E2D"/>
                </a:solidFill>
                <a:latin typeface="+mn-lt"/>
              </a:rPr>
              <a:t>– PER</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sz="1400" dirty="0">
                <a:effectLst/>
                <a:latin typeface="+mn-lt"/>
                <a:ea typeface="Yu Mincho" panose="02020400000000000000" pitchFamily="18" charset="-128"/>
                <a:cs typeface="Calibri" panose="020F0502020204030204" pitchFamily="34" charset="0"/>
              </a:rPr>
              <a:t>There is an evidence of underutilization of a selected TOR player (Shamorie Pons). </a:t>
            </a:r>
            <a:r>
              <a:rPr lang="en-US" sz="1400" b="0" i="0" u="none" strike="noStrike" cap="none" dirty="0">
                <a:solidFill>
                  <a:schemeClr val="dk1"/>
                </a:solidFill>
                <a:latin typeface="+mn-lt"/>
                <a:cs typeface="Arial"/>
                <a:sym typeface="Arial"/>
              </a:rPr>
              <a:t>Mr. Pons had a very high PER, and he only attended 4 games. Overall his performance is under the average.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08 </a:t>
            </a:r>
            <a:r>
              <a:rPr lang="en-US" sz="1400" b="1" dirty="0">
                <a:solidFill>
                  <a:srgbClr val="2D2E2D"/>
                </a:solidFill>
                <a:latin typeface="+mn-lt"/>
              </a:rPr>
              <a:t>– Salary</a:t>
            </a:r>
            <a:r>
              <a:rPr lang="en-US" sz="1400" b="1" i="0" u="none" strike="noStrike" cap="none" dirty="0">
                <a:solidFill>
                  <a:schemeClr val="dk1"/>
                </a:solidFill>
                <a:latin typeface="+mn-lt"/>
                <a:ea typeface="Arial"/>
                <a:cs typeface="Arial"/>
                <a:sym typeface="Arial"/>
              </a:rPr>
              <a:t>] </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solidFill>
                  <a:schemeClr val="dk1"/>
                </a:solidFill>
                <a:latin typeface="+mn-lt"/>
                <a:cs typeface="Arial"/>
                <a:sym typeface="Arial"/>
              </a:rPr>
              <a:t>All these player contracts are under $8.4M.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endParaRPr lang="en-US" sz="1400" b="0" i="0" u="none" strike="noStrike" cap="none" dirty="0">
              <a:solidFill>
                <a:schemeClr val="dk1"/>
              </a:solidFill>
              <a:latin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solidFill>
                <a:schemeClr val="dk1"/>
              </a:solidFill>
              <a:latin typeface="+mn-lt"/>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200" b="1" i="0" u="none" strike="noStrike" cap="none" dirty="0">
                <a:solidFill>
                  <a:schemeClr val="dk1"/>
                </a:solidFill>
                <a:latin typeface="+mn-lt"/>
                <a:ea typeface="Arial"/>
                <a:cs typeface="Arial"/>
                <a:sym typeface="Arial"/>
              </a:rPr>
              <a:t>[NEXT SLIDE] </a:t>
            </a:r>
            <a:endParaRPr lang="en-US" sz="1200" b="0" i="0" u="none" strike="noStrike" cap="none" dirty="0">
              <a:solidFill>
                <a:schemeClr val="dk1"/>
              </a:solidFill>
              <a:latin typeface="+mn-lt"/>
              <a:cs typeface="Arial"/>
              <a:sym typeface="Arial"/>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6114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rPr>
              <a:t>[Next speaker - Dennis]</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limitations to our analysis / recommendations. </a:t>
            </a:r>
          </a:p>
          <a:p>
            <a:pPr marL="0" marR="0" lvl="0" indent="0" algn="l" rtl="0" latinLnBrk="0">
              <a:lnSpc>
                <a:spcPct val="100000"/>
              </a:lnSpc>
              <a:spcBef>
                <a:spcPts val="0"/>
              </a:spcBef>
              <a:spcAft>
                <a:spcPts val="0"/>
              </a:spcAft>
              <a:buClr>
                <a:srgbClr val="000000"/>
              </a:buClr>
              <a:buSzPts val="1400"/>
              <a:buFont typeface="Arial"/>
              <a:buNone/>
            </a:pPr>
            <a:endParaRPr lang="en-US" sz="18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01 – TOR only]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This analysis is limited to Toronto Raptors only. As the teams change, the important features for those teams can sway. </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r>
              <a:rPr lang="en-US" sz="1800" b="1" dirty="0">
                <a:solidFill>
                  <a:srgbClr val="2D2E2D"/>
                </a:solidFill>
                <a:latin typeface="+mn-lt"/>
              </a:rPr>
              <a:t>[NEXT 02 – Qualitative factors] </a:t>
            </a:r>
          </a:p>
          <a:p>
            <a:pPr latinLnBrk="0">
              <a:lnSpc>
                <a:spcPct val="115000"/>
              </a:lnSpc>
              <a:spcBef>
                <a:spcPts val="500"/>
              </a:spcBef>
              <a:spcAft>
                <a:spcPts val="1000"/>
              </a:spcAft>
            </a:pPr>
            <a:r>
              <a:rPr lang="en-CA" sz="1800" dirty="0">
                <a:effectLst/>
                <a:latin typeface="+mn-lt"/>
                <a:ea typeface="Yu Mincho" panose="02020400000000000000" pitchFamily="18" charset="-128"/>
                <a:cs typeface="Calibri" panose="020F0502020204030204" pitchFamily="34" charset="0"/>
              </a:rPr>
              <a:t>There are qualitative factors that affect the performance of a player and are beyond the scope of this project. These include but are not limited to the player’s:</a:t>
            </a:r>
          </a:p>
          <a:p>
            <a:pPr latinLnBrk="0">
              <a:lnSpc>
                <a:spcPct val="115000"/>
              </a:lnSpc>
              <a:spcBef>
                <a:spcPts val="500"/>
              </a:spcBef>
              <a:spcAft>
                <a:spcPts val="1000"/>
              </a:spcAft>
            </a:pPr>
            <a:endParaRPr lang="en-CA" sz="1800" dirty="0">
              <a:effectLst/>
              <a:latin typeface="+mn-lt"/>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500"/>
              </a:spcBef>
              <a:spcAft>
                <a:spcPts val="1000"/>
              </a:spcAft>
              <a:buClrTx/>
              <a:buSzTx/>
              <a:buFontTx/>
              <a:buNone/>
              <a:tabLst/>
              <a:defRPr/>
            </a:pPr>
            <a:r>
              <a:rPr lang="en-US" sz="1800" b="1" dirty="0">
                <a:solidFill>
                  <a:srgbClr val="2D2E2D"/>
                </a:solidFill>
                <a:latin typeface="+mn-lt"/>
              </a:rPr>
              <a:t>[NEXT 03 – Qualitative factors List] </a:t>
            </a:r>
          </a:p>
          <a:p>
            <a:pPr marL="342900" lvl="0" indent="-342900" latinLnBrk="0">
              <a:lnSpc>
                <a:spcPct val="115000"/>
              </a:lnSpc>
              <a:spcBef>
                <a:spcPts val="500"/>
              </a:spcBef>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Health (both physical and mental)</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Rapport with the team</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Satisfaction with the coaching</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Placement in the games (having sufficient playing time)</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Happiness with their contract </a:t>
            </a:r>
            <a:endParaRPr lang="en-CA" sz="1800" dirty="0">
              <a:effectLst/>
              <a:latin typeface="+mn-lt"/>
              <a:ea typeface="Yu Mincho" panose="02020400000000000000" pitchFamily="18" charset="-128"/>
              <a:cs typeface="Times New Roman" panose="02020603050405020304" pitchFamily="18" charset="0"/>
            </a:endParaRPr>
          </a:p>
          <a:p>
            <a:pPr marL="342900" lvl="0" indent="-342900" latinLnBrk="0">
              <a:lnSpc>
                <a:spcPct val="115000"/>
              </a:lnSpc>
              <a:spcAft>
                <a:spcPts val="1000"/>
              </a:spcAft>
              <a:buFont typeface="Symbol" panose="05050102010706020507" pitchFamily="18" charset="2"/>
              <a:buChar char=""/>
            </a:pPr>
            <a:r>
              <a:rPr lang="en-CA" sz="1800" dirty="0">
                <a:effectLst/>
                <a:latin typeface="+mn-lt"/>
                <a:ea typeface="Yu Mincho" panose="02020400000000000000" pitchFamily="18" charset="-128"/>
                <a:cs typeface="Calibri" panose="020F0502020204030204" pitchFamily="34" charset="0"/>
              </a:rPr>
              <a:t>Personal life</a:t>
            </a:r>
            <a:endParaRPr lang="en-CA" sz="1800" dirty="0">
              <a:effectLst/>
              <a:latin typeface="+mn-lt"/>
              <a:ea typeface="Yu Mincho" panose="02020400000000000000" pitchFamily="18" charset="-128"/>
              <a:cs typeface="Times New Roman" panose="02020603050405020304" pitchFamily="18" charset="0"/>
            </a:endParaRPr>
          </a:p>
          <a:p>
            <a:pPr latinLnBrk="0">
              <a:lnSpc>
                <a:spcPct val="115000"/>
              </a:lnSpc>
              <a:spcBef>
                <a:spcPts val="500"/>
              </a:spcBef>
              <a:spcAft>
                <a:spcPts val="1000"/>
              </a:spcAft>
            </a:pPr>
            <a:endParaRPr lang="en-CA" sz="1800" dirty="0">
              <a:effectLst/>
              <a:latin typeface="+mn-lt"/>
              <a:ea typeface="Yu Mincho" panose="02020400000000000000" pitchFamily="18" charset="-128"/>
            </a:endParaRPr>
          </a:p>
          <a:p>
            <a:pPr latinLnBrk="0">
              <a:lnSpc>
                <a:spcPct val="115000"/>
              </a:lnSpc>
              <a:spcBef>
                <a:spcPts val="500"/>
              </a:spcBef>
              <a:spcAft>
                <a:spcPts val="1000"/>
              </a:spcAft>
            </a:pPr>
            <a:r>
              <a:rPr lang="en-CA" sz="1800" dirty="0">
                <a:effectLst/>
                <a:latin typeface="+mn-lt"/>
                <a:ea typeface="Yu Mincho" panose="02020400000000000000" pitchFamily="18" charset="-128"/>
              </a:rPr>
              <a:t>Regardless, the opportunities to improve the team outweigh these limitations. </a:t>
            </a:r>
            <a:br>
              <a:rPr lang="en-CA" sz="1800" dirty="0">
                <a:effectLst/>
                <a:latin typeface="+mn-lt"/>
                <a:ea typeface="Yu Mincho" panose="02020400000000000000" pitchFamily="18" charset="-128"/>
              </a:rPr>
            </a:b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endParaRPr lang="en-US" dirty="0">
              <a:latin typeface="+mn-lt"/>
            </a:endParaRPr>
          </a:p>
          <a:p>
            <a:pPr latinLnBrk="0"/>
            <a:endParaRPr lang="en-CA"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07184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10000"/>
          </a:bodyPr>
          <a:lstStyle/>
          <a:p>
            <a:pPr marL="0" marR="0" indent="0" rtl="0" latinLnBrk="0">
              <a:spcBef>
                <a:spcPts val="0"/>
              </a:spcBef>
              <a:spcAft>
                <a:spcPts val="0"/>
              </a:spcAft>
            </a:pPr>
            <a:r>
              <a:rPr lang="en-US" sz="1400" b="1"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endParaRPr lang="en-US" sz="12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endParaRPr>
          </a:p>
          <a:p>
            <a:pPr marL="0" marR="0" indent="0" rtl="0" latinLnBrk="0">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r>
              <a:rPr lang="en-US" sz="1400" dirty="0">
                <a:solidFill>
                  <a:srgbClr val="000000"/>
                </a:solidFill>
                <a:effectLst/>
                <a:latin typeface="Arial" panose="020B0604020202020204" pitchFamily="34" charset="0"/>
                <a:cs typeface="Arial" panose="020B0604020202020204" pitchFamily="34" charset="0"/>
              </a:rPr>
              <a:t>The raptors finally became the champions for the first time in 2019.</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400" dirty="0">
              <a:solidFill>
                <a:srgbClr val="000000"/>
              </a:solidFill>
              <a:effectLst/>
              <a:latin typeface="맑은 고딕" panose="020B0503020000020004" pitchFamily="34" charset="-127"/>
              <a:ea typeface="맑은 고딕" panose="020B0503020000020004" pitchFamily="34" charset="-127"/>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Graph]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This chart shows the wins for each season for the Toronto Raptors. Unfortunately, The team’s performance has been in decline since then.</a:t>
            </a:r>
            <a:r>
              <a:rPr lang="en-US" sz="1400" dirty="0">
                <a:solidFill>
                  <a:srgbClr val="000000"/>
                </a:solidFill>
                <a:effectLst/>
                <a:latin typeface="Arial" panose="020B0604020202020204" pitchFamily="34" charset="0"/>
              </a:rPr>
              <a:t> </a:t>
            </a:r>
          </a:p>
          <a:p>
            <a:pPr marL="0" marR="0" rtl="0" latinLnBrk="0">
              <a:lnSpc>
                <a:spcPct val="107000"/>
              </a:lnSpc>
              <a:spcBef>
                <a:spcPts val="0"/>
              </a:spcBef>
              <a:spcAft>
                <a:spcPts val="0"/>
              </a:spcAft>
            </a:pP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stakeholders intend to either maintain or improve on the number of wins during the regular season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sz="1400"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72625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We are looking to identify what features affect team wins and predict how they can be improved through changes in the team’s roster. </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atinLnBrk="0">
              <a:lnSpc>
                <a:spcPct val="115000"/>
              </a:lnSpc>
              <a:spcBef>
                <a:spcPts val="720"/>
              </a:spcBef>
              <a:spcAft>
                <a:spcPts val="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To attain the requirements outlined by the management, we have set 2 objectives.</a:t>
            </a: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Primary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primary objective of this analysis is to recognize which features are important to the Toronto Raptors team to produce more wins in the regular season.</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CA" sz="1400" dirty="0">
              <a:effectLst/>
              <a:latin typeface="Calibri" panose="020F0502020204030204" pitchFamily="34" charset="0"/>
              <a:ea typeface="Yu Mincho" panose="02020400000000000000" pitchFamily="18" charset="-128"/>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US" sz="1400" b="1" dirty="0">
                <a:solidFill>
                  <a:srgbClr val="000000"/>
                </a:solidFill>
                <a:effectLst/>
                <a:latin typeface="Arial" panose="020B0604020202020204" pitchFamily="34" charset="0"/>
              </a:rPr>
              <a:t>[NEXT – Second Objective]</a:t>
            </a:r>
          </a:p>
          <a:p>
            <a:pPr marL="0" marR="0" lvl="0" indent="0" algn="l" defTabSz="995690" rtl="0" eaLnBrk="1" fontAlgn="auto" latinLnBrk="0" hangingPunct="1">
              <a:lnSpc>
                <a:spcPct val="115000"/>
              </a:lnSpc>
              <a:spcBef>
                <a:spcPts val="720"/>
              </a:spcBef>
              <a:spcAft>
                <a:spcPts val="0"/>
              </a:spcAft>
              <a:buClrTx/>
              <a:buSzTx/>
              <a:buFontTx/>
              <a:buNone/>
              <a:tabLst/>
              <a:defRPr/>
            </a:pPr>
            <a:endParaRPr lang="en-US" sz="1400" b="1" dirty="0">
              <a:solidFill>
                <a:srgbClr val="000000"/>
              </a:solidFill>
              <a:effectLst/>
              <a:latin typeface="Arial" panose="020B0604020202020204" pitchFamily="34" charset="0"/>
              <a:ea typeface="Times New Roman" panose="02020603050405020304" pitchFamily="18" charset="0"/>
              <a:cs typeface="Calibri" panose="020F0502020204030204" pitchFamily="34" charset="0"/>
            </a:endParaRPr>
          </a:p>
          <a:p>
            <a:pPr marL="0" marR="0" lvl="0" indent="0" algn="l" defTabSz="995690" rtl="0" eaLnBrk="1" fontAlgn="auto" latinLnBrk="0" hangingPunct="1">
              <a:lnSpc>
                <a:spcPct val="115000"/>
              </a:lnSpc>
              <a:spcBef>
                <a:spcPts val="720"/>
              </a:spcBef>
              <a:spcAft>
                <a:spcPts val="0"/>
              </a:spcAft>
              <a:buClrTx/>
              <a:buSzTx/>
              <a:buFontTx/>
              <a:buNone/>
              <a:tabLst/>
              <a:defRPr/>
            </a:pPr>
            <a:r>
              <a:rPr lang="en-CA" sz="1400" dirty="0">
                <a:effectLst/>
                <a:latin typeface="Calibri" panose="020F0502020204030204" pitchFamily="34" charset="0"/>
                <a:ea typeface="Times New Roman" panose="02020603050405020304" pitchFamily="18" charset="0"/>
                <a:cs typeface="Calibri" panose="020F0502020204030204" pitchFamily="34" charset="0"/>
              </a:rPr>
              <a:t>The secondary objective is to review team players’ performance-to-cost effectiveness.</a:t>
            </a:r>
            <a:endParaRPr lang="en-CA" sz="14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atinLnBrk="0">
              <a:lnSpc>
                <a:spcPct val="115000"/>
              </a:lnSpc>
              <a:spcBef>
                <a:spcPts val="720"/>
              </a:spcBef>
              <a:spcAft>
                <a:spcPts val="0"/>
              </a:spcAft>
            </a:pPr>
            <a:endParaRPr lang="en-CA" sz="1400" dirty="0">
              <a:effectLst/>
              <a:latin typeface="Calibri" panose="020F0502020204030204" pitchFamily="34" charset="0"/>
              <a:ea typeface="Times New Roman" panose="02020603050405020304" pitchFamily="18" charset="0"/>
              <a:cs typeface="Calibri" panose="020F0502020204030204" pitchFamily="34" charset="0"/>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dirty="0">
                <a:solidFill>
                  <a:srgbClr val="000000"/>
                </a:solidFill>
                <a:effectLst/>
                <a:latin typeface="Arial" panose="020B0604020202020204" pitchFamily="34" charset="0"/>
              </a:rPr>
              <a:t>[NEXT SLIDE] </a:t>
            </a:r>
            <a:endParaRPr lang="en-US" sz="1200" dirty="0">
              <a:effectLst/>
            </a:endParaRPr>
          </a:p>
          <a:p>
            <a:pPr marL="0" marR="0" rtl="0" latinLnBrk="0">
              <a:spcBef>
                <a:spcPts val="0"/>
              </a:spcBef>
              <a:spcAft>
                <a:spcPts val="0"/>
              </a:spcAft>
            </a:pPr>
            <a:endParaRPr lang="en-US" sz="140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83781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In the cumbersome-multistep data collection process, we have used multiple sources.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cs typeface="Calibri" panose="020F0502020204030204" pitchFamily="34" charset="0"/>
              </a:rPr>
              <a:t>[NEXT 01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mn-lt"/>
                <a:ea typeface="Calibri" panose="020F0502020204030204" pitchFamily="34" charset="0"/>
                <a:cs typeface="Calibri" panose="020F0502020204030204" pitchFamily="34" charset="0"/>
              </a:rPr>
              <a:t>nba_api</a:t>
            </a:r>
            <a:r>
              <a:rPr lang="en-US" sz="2000" dirty="0">
                <a:effectLst/>
                <a:latin typeface="+mn-lt"/>
                <a:ea typeface="Calibri" panose="020F0502020204030204" pitchFamily="34" charset="0"/>
                <a:cs typeface="Calibri" panose="020F0502020204030204" pitchFamily="34" charset="0"/>
              </a:rPr>
              <a:t> is an open access API client library for Python requesting the data through </a:t>
            </a:r>
            <a:r>
              <a:rPr lang="en-US" sz="2000" u="none" dirty="0">
                <a:solidFill>
                  <a:srgbClr val="0563C1"/>
                </a:solidFill>
                <a:effectLst/>
                <a:latin typeface="+mn-lt"/>
                <a:ea typeface="Calibri" panose="020F0502020204030204" pitchFamily="34" charset="0"/>
                <a:cs typeface="Calibri" panose="020F0502020204030204" pitchFamily="34" charset="0"/>
                <a:hlinkClick r:id="rId3"/>
              </a:rPr>
              <a:t>stats.nba.com</a:t>
            </a:r>
            <a:r>
              <a:rPr lang="en-US" sz="2000" u="none" dirty="0">
                <a:solidFill>
                  <a:srgbClr val="0563C1"/>
                </a:solidFill>
                <a:effectLst/>
                <a:latin typeface="+mn-lt"/>
                <a:ea typeface="Calibri" panose="020F0502020204030204" pitchFamily="34" charset="0"/>
                <a:cs typeface="Calibri" panose="020F0502020204030204" pitchFamily="34" charset="0"/>
              </a:rPr>
              <a:t> in real time</a:t>
            </a:r>
            <a:r>
              <a:rPr lang="en-US" sz="2000" dirty="0">
                <a:effectLst/>
                <a:latin typeface="+mn-lt"/>
                <a:ea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Endpoint </a:t>
            </a:r>
            <a:r>
              <a:rPr lang="en-US" sz="2000" i="0" dirty="0" err="1">
                <a:effectLst/>
                <a:latin typeface="+mn-lt"/>
                <a:ea typeface="Calibri" panose="020F0502020204030204" pitchFamily="34" charset="0"/>
                <a:cs typeface="Calibri" panose="020F0502020204030204" pitchFamily="34" charset="0"/>
              </a:rPr>
              <a:t>playergamelogs</a:t>
            </a:r>
            <a:r>
              <a:rPr lang="en-US" sz="2000" i="0" dirty="0">
                <a:effectLst/>
                <a:latin typeface="+mn-lt"/>
                <a:ea typeface="Calibri" panose="020F0502020204030204" pitchFamily="34" charset="0"/>
                <a:cs typeface="Calibri" panose="020F0502020204030204" pitchFamily="34" charset="0"/>
              </a:rPr>
              <a:t> fetches player statistics for each game. </a:t>
            </a:r>
            <a:r>
              <a:rPr lang="en-CA" sz="2000" dirty="0">
                <a:effectLst/>
                <a:latin typeface="Calibri" panose="020F0502020204030204" pitchFamily="34" charset="0"/>
                <a:ea typeface="Times New Roman" panose="02020603050405020304" pitchFamily="18" charset="0"/>
                <a:cs typeface="Calibri" panose="020F0502020204030204" pitchFamily="34" charset="0"/>
              </a:rPr>
              <a:t>To closely represent the players of the current era, the scope of this analysis was to focus on the historical player data from 2005 to 2020. </a:t>
            </a:r>
            <a:r>
              <a:rPr lang="en-US" sz="2000" i="0" dirty="0">
                <a:effectLst/>
                <a:latin typeface="+mn-lt"/>
                <a:ea typeface="Calibri" panose="020F0502020204030204" pitchFamily="34" charset="0"/>
                <a:cs typeface="Calibri" panose="020F0502020204030204" pitchFamily="34" charset="0"/>
              </a:rPr>
              <a:t>This dataset consists of more than 450k </a:t>
            </a:r>
            <a:r>
              <a:rPr lang="en-US" altLang="ko-KR" sz="2000" i="0" kern="1200" dirty="0">
                <a:solidFill>
                  <a:schemeClr val="tx1"/>
                </a:solidFill>
                <a:latin typeface="+mn-lt"/>
                <a:ea typeface="+mn-ea"/>
                <a:cs typeface="Calibri" panose="020F0502020204030204" pitchFamily="34" charset="0"/>
              </a:rPr>
              <a:t>rows and 34 features.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000" dirty="0">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1" dirty="0">
                <a:solidFill>
                  <a:srgbClr val="2D2E2D"/>
                </a:solidFill>
                <a:latin typeface="+mn-lt"/>
                <a:cs typeface="Calibri" panose="020F0502020204030204" pitchFamily="34" charset="0"/>
              </a:rPr>
              <a:t>[NEXT 02 – Player Game Logs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mn-lt"/>
                <a:ea typeface="Calibri" panose="020F0502020204030204" pitchFamily="34" charset="0"/>
                <a:cs typeface="Calibri" panose="020F0502020204030204" pitchFamily="34" charset="0"/>
              </a:rPr>
              <a:t>This chart shows the data for Kyle Lowry for the game that happened on August 12</a:t>
            </a:r>
            <a:r>
              <a:rPr lang="en-US" sz="2000" baseline="30000" dirty="0">
                <a:effectLst/>
                <a:latin typeface="+mn-lt"/>
                <a:ea typeface="Calibri" panose="020F0502020204030204" pitchFamily="34" charset="0"/>
                <a:cs typeface="Calibri" panose="020F0502020204030204" pitchFamily="34" charset="0"/>
              </a:rPr>
              <a:t>th</a:t>
            </a:r>
            <a:r>
              <a:rPr lang="en-US" sz="2000" dirty="0">
                <a:effectLst/>
                <a:latin typeface="+mn-lt"/>
                <a:ea typeface="Calibri" panose="020F0502020204030204" pitchFamily="34" charset="0"/>
                <a:cs typeface="Calibri" panose="020F0502020204030204" pitchFamily="34" charset="0"/>
              </a:rPr>
              <a:t>, 2020.</a:t>
            </a:r>
            <a:endParaRPr lang="en-US" sz="2000" dirty="0">
              <a:solidFill>
                <a:srgbClr val="2D2E2D"/>
              </a:solidFill>
              <a:latin typeface="+mn-lt"/>
              <a:cs typeface="Calibri" panose="020F0502020204030204" pitchFamily="34" charset="0"/>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latin typeface="+mn-lt"/>
                <a:cs typeface="Calibri" panose="020F0502020204030204" pitchFamily="34" charset="0"/>
              </a:rPr>
              <a:t>[NEXT 03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dirty="0">
                <a:solidFill>
                  <a:srgbClr val="2D2E2D"/>
                </a:solidFill>
                <a:latin typeface="+mn-lt"/>
                <a:cs typeface="Calibri" panose="020F0502020204030204" pitchFamily="34" charset="0"/>
              </a:rPr>
              <a:t>Salary data was drawn from ESPN and </a:t>
            </a:r>
            <a:r>
              <a:rPr lang="en-US" sz="1800" b="0" dirty="0" err="1">
                <a:solidFill>
                  <a:srgbClr val="2D2E2D"/>
                </a:solidFill>
                <a:latin typeface="+mn-lt"/>
                <a:cs typeface="Calibri" panose="020F0502020204030204" pitchFamily="34" charset="0"/>
              </a:rPr>
              <a:t>HoopsHype</a:t>
            </a:r>
            <a:r>
              <a:rPr lang="en-US" sz="1800" b="0" dirty="0">
                <a:solidFill>
                  <a:srgbClr val="2D2E2D"/>
                </a:solidFill>
                <a:latin typeface="+mn-lt"/>
                <a:cs typeface="Calibri" panose="020F0502020204030204" pitchFamily="34" charset="0"/>
              </a:rPr>
              <a:t> websites using web scraping for currently active 489 NBA players.</a:t>
            </a:r>
            <a:r>
              <a:rPr lang="en-US" sz="1800" b="0" i="0" u="none" strike="noStrike" cap="none" dirty="0">
                <a:solidFill>
                  <a:schemeClr val="dk1"/>
                </a:solidFill>
                <a:latin typeface="+mn-lt"/>
                <a:cs typeface="Calibri" panose="020F050202020403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2D2E2D"/>
                </a:solidFill>
                <a:latin typeface="+mn-lt"/>
                <a:cs typeface="Calibri" panose="020F0502020204030204" pitchFamily="34" charset="0"/>
              </a:rPr>
              <a:t>We can relate this dataset to the </a:t>
            </a:r>
            <a:r>
              <a:rPr lang="en-US" sz="1800" dirty="0" err="1">
                <a:solidFill>
                  <a:srgbClr val="2D2E2D"/>
                </a:solidFill>
                <a:latin typeface="+mn-lt"/>
                <a:cs typeface="Calibri" panose="020F0502020204030204" pitchFamily="34" charset="0"/>
              </a:rPr>
              <a:t>Playergamelogs</a:t>
            </a:r>
            <a:r>
              <a:rPr lang="en-US" sz="1800" dirty="0">
                <a:solidFill>
                  <a:srgbClr val="2D2E2D"/>
                </a:solidFill>
                <a:latin typeface="+mn-lt"/>
                <a:cs typeface="Calibri" panose="020F0502020204030204" pitchFamily="34" charset="0"/>
              </a:rPr>
              <a:t> using the Player name and the Season year.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solidFill>
                <a:srgbClr val="2D2E2D"/>
              </a:solidFill>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cs typeface="Calibri" panose="020F0502020204030204" pitchFamily="34" charset="0"/>
              </a:rPr>
              <a:t>[NEXT 04 – Player salaries Chart]</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Calibri" panose="020F0502020204030204" pitchFamily="34" charset="0"/>
              </a:rPr>
              <a:t>The highlighted section shows the salaries Kyle Lowry made on the team for last 6 seasons.</a:t>
            </a:r>
            <a:endParaRPr lang="en-US" sz="1800" dirty="0">
              <a:solidFill>
                <a:srgbClr val="2D2E2D"/>
              </a:solidFill>
              <a:latin typeface="+mn-lt"/>
              <a:cs typeface="Calibri" panose="020F0502020204030204" pitchFamily="34"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Cindy]</a:t>
            </a:r>
          </a:p>
          <a:p>
            <a:pPr marL="0" lvl="0" indent="0" algn="l" rtl="0" latinLnBrk="0">
              <a:lnSpc>
                <a:spcPct val="100000"/>
              </a:lnSpc>
              <a:spcBef>
                <a:spcPts val="0"/>
              </a:spcBef>
              <a:spcAft>
                <a:spcPts val="0"/>
              </a:spcAft>
              <a:buSzPts val="1400"/>
              <a:buNone/>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Calibri" panose="020F0502020204030204" pitchFamily="34" charset="0"/>
                <a:sym typeface="Arial"/>
              </a:rPr>
              <a:t>[NEXT SLIDE] </a:t>
            </a:r>
            <a:endParaRPr lang="en-US" sz="2000" dirty="0">
              <a:latin typeface="+mn-lt"/>
              <a:cs typeface="Calibri" panose="020F0502020204030204" pitchFamily="34" charset="0"/>
            </a:endParaRPr>
          </a:p>
          <a:p>
            <a:pPr marL="0" lvl="0" indent="0" algn="l" rtl="0">
              <a:lnSpc>
                <a:spcPct val="100000"/>
              </a:lnSpc>
              <a:spcBef>
                <a:spcPts val="0"/>
              </a:spcBef>
              <a:spcAft>
                <a:spcPts val="0"/>
              </a:spcAft>
              <a:buSzPts val="1400"/>
              <a:buNone/>
            </a:pPr>
            <a:endParaRPr lang="en-US" sz="2000" dirty="0">
              <a:latin typeface="+mn-lt"/>
              <a:cs typeface="Calibri" panose="020F0502020204030204" pitchFamily="34" charset="0"/>
            </a:endParaRPr>
          </a:p>
          <a:p>
            <a:endParaRPr lang="en-CA" sz="2000"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color indicates the recent season vs lighter color for older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DeMar]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Kawhi]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Pascal]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Kyle]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 Bhavika]</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rPr>
              <a:t>[Next speaker - Bhavika]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mn-lt"/>
                <a:ea typeface="Calibri" panose="020F0502020204030204" pitchFamily="34" charset="0"/>
                <a:cs typeface="Times New Roman" panose="02020603050405020304" pitchFamily="18" charset="0"/>
              </a:rPr>
              <a:t>The Data Analysis was done in 2 phases for the 2 objectives outlined.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1" dirty="0">
                <a:solidFill>
                  <a:srgbClr val="2D2E2D"/>
                </a:solidFill>
                <a:latin typeface="+mn-lt"/>
              </a:rPr>
              <a:t>[NEXT 01]</a:t>
            </a:r>
            <a:endParaRPr lang="en-CA" sz="1800" dirty="0">
              <a:effectLst/>
              <a:latin typeface="+mn-lt"/>
              <a:ea typeface="Times New Roman" panose="02020603050405020304" pitchFamily="18" charset="0"/>
              <a:cs typeface="Calibri" panose="020F0502020204030204" pitchFamily="34" charset="0"/>
            </a:endParaRPr>
          </a:p>
          <a:p>
            <a:pPr latinLnBrk="0">
              <a:lnSpc>
                <a:spcPct val="115000"/>
              </a:lnSpc>
              <a:spcBef>
                <a:spcPts val="500"/>
              </a:spcBef>
              <a:spcAft>
                <a:spcPts val="1000"/>
              </a:spcAft>
            </a:pPr>
            <a:r>
              <a:rPr lang="en-CA" sz="1800" dirty="0">
                <a:effectLst/>
                <a:latin typeface="Calibri" panose="020F0502020204030204" pitchFamily="34" charset="0"/>
                <a:ea typeface="Yu Mincho" panose="02020400000000000000" pitchFamily="18" charset="-128"/>
                <a:cs typeface="Calibri" panose="020F0502020204030204" pitchFamily="34" charset="0"/>
              </a:rPr>
              <a:t>For Phase 1, we identify the most important features for Toronto Raptors to win.</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02] </a:t>
            </a:r>
          </a:p>
          <a:p>
            <a:pPr marL="0" marR="0" lvl="0" indent="0" algn="l" defTabSz="995690" rtl="0" eaLnBrk="1" fontAlgn="auto" latinLnBrk="0" hangingPunct="1">
              <a:lnSpc>
                <a:spcPct val="115000"/>
              </a:lnSpc>
              <a:spcBef>
                <a:spcPts val="500"/>
              </a:spcBef>
              <a:spcAft>
                <a:spcPts val="1000"/>
              </a:spcAft>
              <a:buClrTx/>
              <a:buSzTx/>
              <a:buFontTx/>
              <a:buNone/>
              <a:tabLst/>
              <a:defRPr/>
            </a:pPr>
            <a:r>
              <a:rPr lang="en-CA" sz="1800" dirty="0">
                <a:effectLst/>
                <a:latin typeface="Calibri" panose="020F0502020204030204" pitchFamily="34" charset="0"/>
                <a:ea typeface="Yu Mincho" panose="02020400000000000000" pitchFamily="18" charset="-128"/>
                <a:cs typeface="Calibri" panose="020F0502020204030204" pitchFamily="34" charset="0"/>
              </a:rPr>
              <a:t>The data was gathered through the </a:t>
            </a:r>
            <a:r>
              <a:rPr lang="en-CA" sz="1800" dirty="0" err="1">
                <a:effectLst/>
                <a:latin typeface="Calibri" panose="020F0502020204030204" pitchFamily="34" charset="0"/>
                <a:ea typeface="Yu Mincho" panose="02020400000000000000" pitchFamily="18" charset="-128"/>
                <a:cs typeface="Calibri" panose="020F0502020204030204" pitchFamily="34" charset="0"/>
              </a:rPr>
              <a:t>nba_api</a:t>
            </a:r>
            <a:r>
              <a:rPr lang="en-CA" sz="1800" dirty="0">
                <a:effectLst/>
                <a:latin typeface="Calibri" panose="020F0502020204030204" pitchFamily="34" charset="0"/>
                <a:ea typeface="Yu Mincho" panose="02020400000000000000" pitchFamily="18" charset="-128"/>
                <a:cs typeface="Calibri" panose="020F0502020204030204" pitchFamily="34" charset="0"/>
              </a:rPr>
              <a:t> using the endpoint </a:t>
            </a:r>
            <a:r>
              <a:rPr lang="en-CA" sz="1800" dirty="0" err="1">
                <a:effectLst/>
                <a:latin typeface="Calibri" panose="020F0502020204030204" pitchFamily="34" charset="0"/>
                <a:ea typeface="Yu Mincho" panose="02020400000000000000" pitchFamily="18" charset="-128"/>
                <a:cs typeface="Calibri" panose="020F0502020204030204" pitchFamily="34" charset="0"/>
              </a:rPr>
              <a:t>PlayerGameLogs</a:t>
            </a:r>
            <a:r>
              <a:rPr lang="en-CA" sz="1800" dirty="0">
                <a:effectLst/>
                <a:latin typeface="Calibri" panose="020F0502020204030204" pitchFamily="34" charset="0"/>
                <a:ea typeface="Yu Mincho" panose="02020400000000000000" pitchFamily="18" charset="-128"/>
                <a:cs typeface="Calibri" panose="020F0502020204030204" pitchFamily="34" charset="0"/>
              </a:rPr>
              <a:t>. New features were added.</a:t>
            </a:r>
            <a:endParaRPr lang="en-CA" sz="18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latin typeface="+mn-lt"/>
              </a:rPr>
              <a:t>[NEXT 03]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CA" sz="1600" dirty="0">
                <a:effectLst/>
                <a:latin typeface="Calibri" panose="020F0502020204030204" pitchFamily="34" charset="0"/>
                <a:ea typeface="Yu Mincho" panose="02020400000000000000" pitchFamily="18" charset="-128"/>
                <a:cs typeface="Calibri" panose="020F0502020204030204" pitchFamily="34" charset="0"/>
              </a:rPr>
              <a:t>Additional features were appended to enhance the data. Advanced stats are calculated to distinguish player utilization and effectiveness. We selected 2 advanced statistics:  </a:t>
            </a:r>
            <a:r>
              <a:rPr lang="en-CA" sz="1600" dirty="0">
                <a:effectLst/>
                <a:latin typeface="Calibri" panose="020F0502020204030204" pitchFamily="34" charset="0"/>
                <a:ea typeface="Yu Mincho" panose="02020400000000000000" pitchFamily="18" charset="-128"/>
                <a:cs typeface="Times New Roman" panose="02020603050405020304" pitchFamily="18" charset="0"/>
              </a:rPr>
              <a:t>PER and PIE. Data was filtered to use Toronto Raptors only. Irrelevant features were removed.</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1"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04] </a:t>
            </a: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0" dirty="0">
                <a:solidFill>
                  <a:srgbClr val="2D2E2D"/>
                </a:solidFill>
                <a:latin typeface="+mn-lt"/>
              </a:rPr>
              <a:t>Next up, we defined the target variable, prepared data by season type, Dropped strongly correlated features.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600" b="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latin typeface="+mn-lt"/>
              </a:rPr>
              <a:t>[NEXT 05] </a:t>
            </a:r>
            <a:endParaRPr lang="en-US" sz="1600" b="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600" b="0" dirty="0">
                <a:solidFill>
                  <a:srgbClr val="2D2E2D"/>
                </a:solidFill>
              </a:rPr>
              <a:t>Finally, we built different models, identified Top 3 important features for winning, Compared the performances of the models and selected the best one.</a:t>
            </a:r>
          </a:p>
          <a:p>
            <a:pPr marL="0" marR="0" lvl="0" indent="0" algn="l" rtl="0" latinLnBrk="0">
              <a:lnSpc>
                <a:spcPct val="100000"/>
              </a:lnSpc>
              <a:spcBef>
                <a:spcPts val="0"/>
              </a:spcBef>
              <a:spcAft>
                <a:spcPts val="0"/>
              </a:spcAft>
              <a:buClr>
                <a:srgbClr val="000000"/>
              </a:buClr>
              <a:buSzPts val="1400"/>
              <a:buFont typeface="Arial"/>
              <a:buNone/>
            </a:pPr>
            <a:endParaRPr lang="en-US" sz="1600" b="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 Cindy]</a:t>
            </a:r>
          </a:p>
          <a:p>
            <a:pPr marL="0" marR="0" lvl="0" indent="0" algn="l" rtl="0" latinLnBrk="0">
              <a:lnSpc>
                <a:spcPct val="100000"/>
              </a:lnSpc>
              <a:spcBef>
                <a:spcPts val="0"/>
              </a:spcBef>
              <a:spcAft>
                <a:spcPts val="0"/>
              </a:spcAft>
              <a:buClr>
                <a:srgbClr val="000000"/>
              </a:buClr>
              <a:buSzPts val="1400"/>
              <a:buFont typeface="Arial"/>
              <a:buNone/>
            </a:pPr>
            <a:endParaRPr lang="en-US" sz="16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mn-lt"/>
                <a:ea typeface="Arial"/>
                <a:cs typeface="Arial"/>
                <a:sym typeface="Arial"/>
              </a:rPr>
              <a:t>[NEXT SLIDE] </a:t>
            </a:r>
            <a:endParaRPr lang="en-US" sz="2400" dirty="0">
              <a:latin typeface="+mn-lt"/>
            </a:endParaRPr>
          </a:p>
          <a:p>
            <a:pPr marL="0" lvl="0" indent="0" algn="l" rtl="0" latinLnBrk="0">
              <a:lnSpc>
                <a:spcPct val="100000"/>
              </a:lnSpc>
              <a:spcBef>
                <a:spcPts val="0"/>
              </a:spcBef>
              <a:spcAft>
                <a:spcPts val="0"/>
              </a:spcAft>
              <a:buSzPts val="1400"/>
              <a:buNone/>
            </a:pPr>
            <a:endParaRPr lang="en-US" sz="2400" dirty="0">
              <a:latin typeface="+mn-lt"/>
            </a:endParaRPr>
          </a:p>
          <a:p>
            <a:pPr latinLnBrk="0"/>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41798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 Cindy]</a:t>
            </a:r>
          </a:p>
          <a:p>
            <a:pPr marL="0" latinLnBrk="0"/>
            <a:endParaRPr lang="en-US" sz="1400" baseline="0" dirty="0">
              <a:latin typeface="+mn-lt"/>
            </a:endParaRPr>
          </a:p>
          <a:p>
            <a:pPr marL="0" latinLnBrk="0"/>
            <a:r>
              <a:rPr lang="en-US" sz="1400" baseline="0" dirty="0">
                <a:latin typeface="+mn-lt"/>
              </a:rPr>
              <a:t>I will continue to the Advanced Stats.</a:t>
            </a:r>
            <a:endParaRPr lang="en-US" sz="1400" dirty="0">
              <a:latin typeface="+mn-lt"/>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PER] </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First, we determined the most efficient players for Toronto Raptors in the season 2019-20. The Player Efficiency Rating (PER) was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a:t>
            </a:r>
            <a:r>
              <a:rPr lang="en-US" sz="1400" u="none" kern="1200" dirty="0">
                <a:solidFill>
                  <a:srgbClr val="2D2E2D"/>
                </a:solidFill>
                <a:latin typeface="+mn-lt"/>
                <a:ea typeface="+mn-ea"/>
                <a:cs typeface="+mn-cs"/>
              </a:rPr>
              <a:t>Holl-</a:t>
            </a:r>
            <a:r>
              <a:rPr lang="en-US" sz="1400" u="none" kern="1200" dirty="0" err="1">
                <a:solidFill>
                  <a:srgbClr val="2D2E2D"/>
                </a:solidFill>
                <a:latin typeface="+mn-lt"/>
                <a:ea typeface="+mn-ea"/>
                <a:cs typeface="+mn-cs"/>
              </a:rPr>
              <a:t>ing</a:t>
            </a:r>
            <a:r>
              <a:rPr lang="en-US" sz="1400" u="none" kern="1200" dirty="0">
                <a:solidFill>
                  <a:srgbClr val="2D2E2D"/>
                </a:solidFill>
                <a:latin typeface="+mn-lt"/>
                <a:ea typeface="+mn-ea"/>
                <a:cs typeface="+mn-cs"/>
              </a:rPr>
              <a:t>-</a:t>
            </a:r>
            <a:r>
              <a:rPr lang="en-US" sz="1400" u="none" kern="1200" dirty="0" err="1">
                <a:solidFill>
                  <a:srgbClr val="2D2E2D"/>
                </a:solidFill>
                <a:latin typeface="+mn-lt"/>
                <a:ea typeface="+mn-ea"/>
                <a:cs typeface="+mn-cs"/>
              </a:rPr>
              <a:t>er's</a:t>
            </a:r>
            <a:r>
              <a:rPr lang="en-US" sz="1400" u="none" kern="1200" dirty="0">
                <a:solidFill>
                  <a:srgbClr val="2D2E2D"/>
                </a:solidFill>
                <a:latin typeface="+mn-lt"/>
                <a:ea typeface="+mn-ea"/>
                <a:cs typeface="+mn-cs"/>
              </a:rPr>
              <a:t> </a:t>
            </a:r>
            <a:r>
              <a:rPr lang="en-US" sz="1400" kern="1200" dirty="0">
                <a:solidFill>
                  <a:srgbClr val="2D2E2D"/>
                </a:solidFill>
                <a:latin typeface="+mn-lt"/>
                <a:ea typeface="+mn-ea"/>
                <a:cs typeface="+mn-cs"/>
              </a:rPr>
              <a:t>all-in-one basketball rating, which attempts to boil down all of a player's contributions into one number. Here is the formula.</a:t>
            </a:r>
            <a:endParaRPr lang="en-US" sz="1400"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02 – The slide is to show the formula] </a:t>
            </a:r>
            <a:endParaRPr lang="en-US" sz="1400" kern="1200" dirty="0">
              <a:solidFill>
                <a:srgbClr val="2D2E2D"/>
              </a:solidFill>
              <a:latin typeface="+mn-lt"/>
              <a:ea typeface="+mn-ea"/>
              <a:cs typeface="+mn-cs"/>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mn-lt"/>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2000" b="0" i="0" dirty="0">
                <a:solidFill>
                  <a:srgbClr val="202122"/>
                </a:solidFill>
                <a:effectLst/>
                <a:latin typeface="+mn-lt"/>
              </a:rPr>
              <a:t>There are other PER formulas as well which may be different from the one we used.</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r>
              <a:rPr lang="en-US" sz="1400" dirty="0">
                <a:solidFill>
                  <a:srgbClr val="2D2E2D"/>
                </a:solidFill>
                <a:latin typeface="+mn-lt"/>
              </a:rPr>
              <a:t>This graph shows the top 10 Player Efficiency Rating for Toronto Raptors in the Season 2019-20. The vertical axis is the PER number for each player.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Jersey] </a:t>
            </a: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r>
              <a:rPr lang="en-US" sz="1400" kern="1200" dirty="0">
                <a:solidFill>
                  <a:srgbClr val="2D2E2D"/>
                </a:solidFill>
                <a:latin typeface="+mn-lt"/>
                <a:ea typeface="+mn-ea"/>
                <a:cs typeface="+mn-cs"/>
              </a:rPr>
              <a:t>Next, </a:t>
            </a: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latin typeface="+mn-lt"/>
              </a:rPr>
              <a:t>[NEXT 01 – The slide is to show the topic for our study - PIE]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kern="1200" dirty="0">
                <a:solidFill>
                  <a:srgbClr val="2D2E2D"/>
                </a:solidFill>
                <a:latin typeface="+mn-lt"/>
                <a:ea typeface="+mn-ea"/>
                <a:cs typeface="+mn-cs"/>
              </a:rPr>
              <a:t>we calculated Player Impact Estimate (PIE) value. </a:t>
            </a:r>
            <a:r>
              <a:rPr lang="en-US" sz="2000" b="0" i="0" dirty="0">
                <a:solidFill>
                  <a:srgbClr val="111111"/>
                </a:solidFill>
                <a:effectLst/>
                <a:latin typeface="+mn-lt"/>
              </a:rPr>
              <a:t>The PIE formula compiles everything a single player does in a game -- points scored, rebounds, blocks, missed free throws etc. -- and weighs that number against the same stats generated by everyone in that same game.</a:t>
            </a:r>
          </a:p>
          <a:p>
            <a:pPr marL="0" marR="0" lvl="0" indent="0" algn="l" rtl="0" latinLnBrk="0">
              <a:lnSpc>
                <a:spcPct val="100000"/>
              </a:lnSpc>
              <a:spcBef>
                <a:spcPts val="0"/>
              </a:spcBef>
              <a:spcAft>
                <a:spcPts val="0"/>
              </a:spcAft>
              <a:buClr>
                <a:srgbClr val="000000"/>
              </a:buClr>
              <a:buSzPts val="1400"/>
              <a:buFont typeface="Arial"/>
              <a:buNone/>
            </a:pPr>
            <a:endParaRPr lang="en-US" sz="2000" b="1" dirty="0">
              <a:solidFill>
                <a:srgbClr val="2D2E2D"/>
              </a:solidFill>
              <a:latin typeface="+mn-lt"/>
            </a:endParaRPr>
          </a:p>
          <a:p>
            <a:pPr marL="0" marR="0" lvl="0" indent="0" algn="l" rtl="0" latinLnBrk="0">
              <a:lnSpc>
                <a:spcPct val="100000"/>
              </a:lnSpc>
              <a:spcBef>
                <a:spcPts val="0"/>
              </a:spcBef>
              <a:spcAft>
                <a:spcPts val="0"/>
              </a:spcAft>
              <a:buClr>
                <a:srgbClr val="000000"/>
              </a:buClr>
              <a:buSzPts val="1400"/>
              <a:buFont typeface="Arial"/>
              <a:buNone/>
            </a:pPr>
            <a:r>
              <a:rPr lang="en-US" sz="2000" b="1" dirty="0">
                <a:solidFill>
                  <a:srgbClr val="2D2E2D"/>
                </a:solidFill>
                <a:latin typeface="+mn-lt"/>
              </a:rPr>
              <a:t>[NEXT 02 – PIE Formula]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0" i="0" kern="1200" dirty="0">
                <a:solidFill>
                  <a:srgbClr val="111111"/>
                </a:solidFill>
                <a:effectLst/>
                <a:latin typeface="+mn-lt"/>
                <a:ea typeface="+mn-ea"/>
                <a:cs typeface="+mn-cs"/>
              </a:rPr>
              <a:t>Here is the formula.</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dirty="0">
              <a:solidFill>
                <a:srgbClr val="111111"/>
              </a:solidFill>
              <a:effectLst/>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CA" sz="1600" dirty="0">
                <a:effectLst/>
                <a:latin typeface="+mn-lt"/>
                <a:ea typeface="Yu Mincho" panose="02020400000000000000" pitchFamily="18" charset="-128"/>
                <a:cs typeface="Calibri" panose="020F0502020204030204" pitchFamily="34" charset="0"/>
              </a:rPr>
              <a:t>PIE is a metric to gauge a player's all-around contribution to the game.</a:t>
            </a:r>
            <a:r>
              <a:rPr lang="en-US" sz="2000" b="0" i="0" dirty="0">
                <a:solidFill>
                  <a:srgbClr val="0A0A0A"/>
                </a:solidFill>
                <a:effectLst/>
                <a:latin typeface="+mn-lt"/>
              </a:rPr>
              <a:t> It is a simple metric that gives an excellent indication of performance at both the team and player level.</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20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2000" b="1" dirty="0">
                <a:solidFill>
                  <a:srgbClr val="2D2E2D"/>
                </a:solidFill>
                <a:latin typeface="+mn-lt"/>
              </a:rPr>
              <a:t>[NEXT 03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This graph shows the top 10 </a:t>
            </a:r>
            <a:r>
              <a:rPr lang="en-US" sz="1400" kern="1200" dirty="0">
                <a:solidFill>
                  <a:srgbClr val="2D2E2D"/>
                </a:solidFill>
                <a:latin typeface="+mn-lt"/>
                <a:ea typeface="+mn-ea"/>
                <a:cs typeface="+mn-cs"/>
              </a:rPr>
              <a:t>Player Impact Estimate </a:t>
            </a:r>
            <a:r>
              <a:rPr lang="en-US" sz="1400" dirty="0">
                <a:solidFill>
                  <a:srgbClr val="2D2E2D"/>
                </a:solidFill>
                <a:latin typeface="+mn-lt"/>
              </a:rPr>
              <a:t>for Toronto Raptors in the Season 2019-20.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b="0" i="0" kern="1200" dirty="0">
              <a:solidFill>
                <a:srgbClr val="111111"/>
              </a:solidFill>
              <a:effectLst/>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latin typeface="+mn-lt"/>
              </a:rPr>
              <a:t>[NEXT 04 - Kyle]</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dirty="0">
                <a:solidFill>
                  <a:srgbClr val="2D2E2D"/>
                </a:solidFill>
                <a:latin typeface="+mn-lt"/>
              </a:rPr>
              <a:t>From the chart, Kyle had the highest PIE with a value of 17.9.</a:t>
            </a:r>
            <a:r>
              <a:rPr lang="en-US" sz="1400" b="1" dirty="0">
                <a:solidFill>
                  <a:srgbClr val="2D2E2D"/>
                </a:solidFill>
                <a:latin typeface="+mn-lt"/>
              </a:rPr>
              <a:t>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speaker handoff - Dennis]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latin typeface="+mn-lt"/>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mn-lt"/>
                <a:ea typeface="Arial"/>
                <a:cs typeface="Arial"/>
                <a:sym typeface="Arial"/>
              </a:rPr>
              <a:t>[NEXT SLIDE]</a:t>
            </a:r>
            <a:endParaRPr lang="en-US" sz="1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354146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dirty="0">
                <a:solidFill>
                  <a:srgbClr val="2D2E2D"/>
                </a:solidFill>
              </a:rPr>
              <a:t>[Next speaker - Dennis]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For our player analysis, we compared the performance of these 3 models (Logistic Regression, Decision Tree, Random Forest) to 4 metrics: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01 - show graph]</a:t>
            </a:r>
            <a:endParaRPr lang="en-US" sz="1800" dirty="0"/>
          </a:p>
          <a:p>
            <a:pPr marL="0" lvl="0" indent="0" algn="l" rtl="0" latinLnBrk="0">
              <a:lnSpc>
                <a:spcPct val="100000"/>
              </a:lnSpc>
              <a:spcBef>
                <a:spcPts val="0"/>
              </a:spcBef>
              <a:spcAft>
                <a:spcPts val="0"/>
              </a:spcAft>
              <a:buSzPts val="1400"/>
              <a:buNone/>
            </a:pPr>
            <a:r>
              <a:rPr lang="en-US" sz="1800" dirty="0"/>
              <a:t>Accuracy –  How well the model make True predictions </a:t>
            </a:r>
          </a:p>
          <a:p>
            <a:pPr marL="0" lvl="0" indent="0" algn="l" rtl="0" latinLnBrk="0">
              <a:lnSpc>
                <a:spcPct val="100000"/>
              </a:lnSpc>
              <a:spcBef>
                <a:spcPts val="0"/>
              </a:spcBef>
              <a:spcAft>
                <a:spcPts val="0"/>
              </a:spcAft>
              <a:buSzPts val="1400"/>
              <a:buNone/>
            </a:pPr>
            <a:r>
              <a:rPr lang="en-US" sz="1800" dirty="0"/>
              <a:t>F1-Score -  How well the model make Negative predictions</a:t>
            </a:r>
          </a:p>
          <a:p>
            <a:pPr marL="0" lvl="0" indent="0" algn="l" rtl="0" latinLnBrk="0">
              <a:lnSpc>
                <a:spcPct val="100000"/>
              </a:lnSpc>
              <a:spcBef>
                <a:spcPts val="0"/>
              </a:spcBef>
              <a:spcAft>
                <a:spcPts val="0"/>
              </a:spcAft>
              <a:buSzPts val="1400"/>
              <a:buNone/>
            </a:pPr>
            <a:r>
              <a:rPr lang="en-US" sz="1800" dirty="0"/>
              <a:t>Sensitivity - The test of confirming True Positives. </a:t>
            </a:r>
          </a:p>
          <a:p>
            <a:pPr marL="0" lvl="0" indent="0" algn="l" rtl="0" latinLnBrk="0">
              <a:lnSpc>
                <a:spcPct val="100000"/>
              </a:lnSpc>
              <a:spcBef>
                <a:spcPts val="0"/>
              </a:spcBef>
              <a:spcAft>
                <a:spcPts val="0"/>
              </a:spcAft>
              <a:buSzPts val="1400"/>
              <a:buNone/>
            </a:pPr>
            <a:r>
              <a:rPr lang="en-US" sz="1800" dirty="0"/>
              <a:t>Specificity – The test of confirming True Negatives</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dirty="0"/>
              <a:t>When comparing the 3 different models, </a:t>
            </a:r>
          </a:p>
          <a:p>
            <a:pPr marL="0" lvl="0" indent="0" algn="l" rtl="0" latinLnBrk="0">
              <a:lnSpc>
                <a:spcPct val="100000"/>
              </a:lnSpc>
              <a:spcBef>
                <a:spcPts val="0"/>
              </a:spcBef>
              <a:spcAft>
                <a:spcPts val="0"/>
              </a:spcAft>
              <a:buSzPts val="1400"/>
              <a:buNone/>
            </a:pPr>
            <a:endParaRPr lang="en-US" sz="18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1800" b="1" i="0" u="none" strike="noStrike" cap="none" dirty="0">
                <a:solidFill>
                  <a:schemeClr val="dk1"/>
                </a:solidFill>
                <a:latin typeface="Arial"/>
                <a:ea typeface="Arial"/>
                <a:cs typeface="Arial"/>
                <a:sym typeface="Arial"/>
              </a:rPr>
              <a:t>[NEXT 02 – Focus on RF results]</a:t>
            </a:r>
            <a:endParaRPr lang="en-US" sz="1600" dirty="0"/>
          </a:p>
          <a:p>
            <a:pPr marL="0" lvl="0" indent="0" algn="l" rtl="0" latinLnBrk="0">
              <a:lnSpc>
                <a:spcPct val="100000"/>
              </a:lnSpc>
              <a:spcBef>
                <a:spcPts val="0"/>
              </a:spcBef>
              <a:spcAft>
                <a:spcPts val="0"/>
              </a:spcAft>
              <a:buSzPts val="1400"/>
              <a:buNone/>
            </a:pPr>
            <a:r>
              <a:rPr lang="en-US" sz="1800" dirty="0"/>
              <a:t>Random Forest was the best, scoring mostly in the 70% range which is good.</a:t>
            </a:r>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1800" b="1" i="0" u="none" strike="noStrike" cap="none" dirty="0">
                <a:solidFill>
                  <a:schemeClr val="dk1"/>
                </a:solidFill>
                <a:latin typeface="Arial"/>
                <a:ea typeface="Arial"/>
                <a:cs typeface="Arial"/>
                <a:sym typeface="Arial"/>
              </a:rPr>
              <a:t>[NEXT SLIDE] </a:t>
            </a:r>
            <a:endParaRPr lang="en-US" sz="2400" dirty="0">
              <a:latin typeface="+mn-lt"/>
            </a:endParaRPr>
          </a:p>
          <a:p>
            <a:endParaRPr lang="en-CA" sz="2400" dirty="0">
              <a:latin typeface="+mn-l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337751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2021-04-13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2021-04-13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4648200" y="6350000"/>
            <a:ext cx="6965462" cy="480131"/>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800" b="1" dirty="0">
                <a:solidFill>
                  <a:srgbClr val="87334A"/>
                </a:solidFill>
              </a:rPr>
              <a:t>Group 1 - Bhavika Patil, Cindy Guo, Dennis Hung</a:t>
            </a:r>
          </a:p>
        </p:txBody>
      </p:sp>
    </p:spTree>
  </p:cSld>
  <p:clrMapOvr>
    <a:masterClrMapping/>
  </p:clrMapOvr>
  <mc:AlternateContent xmlns:mc="http://schemas.openxmlformats.org/markup-compatibility/2006" xmlns:p14="http://schemas.microsoft.com/office/powerpoint/2010/main">
    <mc:Choice Requires="p14">
      <p:transition spd="slow" p14:dur="2000" advTm="21049"/>
    </mc:Choice>
    <mc:Fallback xmlns="">
      <p:transition spd="slow" advTm="210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sp>
        <p:nvSpPr>
          <p:cNvPr id="6" name="Content Placeholder 3">
            <a:extLst>
              <a:ext uri="{FF2B5EF4-FFF2-40B4-BE49-F238E27FC236}">
                <a16:creationId xmlns:a16="http://schemas.microsoft.com/office/drawing/2014/main" id="{EFC16065-17B2-44CA-887F-54F20E77CD89}"/>
              </a:ext>
            </a:extLst>
          </p:cNvPr>
          <p:cNvSpPr txBox="1">
            <a:spLocks/>
          </p:cNvSpPr>
          <p:nvPr/>
        </p:nvSpPr>
        <p:spPr>
          <a:xfrm>
            <a:off x="2780102" y="1435501"/>
            <a:ext cx="7817398" cy="407774"/>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lgn="ctr"/>
            <a:r>
              <a:rPr lang="en-US" sz="2400" dirty="0">
                <a:solidFill>
                  <a:srgbClr val="87334A"/>
                </a:solidFill>
              </a:rPr>
              <a:t>Feature Comparison by Model</a:t>
            </a:r>
            <a:endParaRPr lang="en-CA" sz="2400" dirty="0">
              <a:solidFill>
                <a:srgbClr val="87334A"/>
              </a:solidFill>
            </a:endParaRPr>
          </a:p>
        </p:txBody>
      </p:sp>
      <p:pic>
        <p:nvPicPr>
          <p:cNvPr id="7" name="Picture 6">
            <a:extLst>
              <a:ext uri="{FF2B5EF4-FFF2-40B4-BE49-F238E27FC236}">
                <a16:creationId xmlns:a16="http://schemas.microsoft.com/office/drawing/2014/main" id="{6ADBD821-589D-48AF-BC55-CF99442ACC86}"/>
              </a:ext>
            </a:extLst>
          </p:cNvPr>
          <p:cNvPicPr/>
          <p:nvPr/>
        </p:nvPicPr>
        <p:blipFill>
          <a:blip r:embed="rId3"/>
          <a:stretch>
            <a:fillRect/>
          </a:stretch>
        </p:blipFill>
        <p:spPr>
          <a:xfrm>
            <a:off x="2780102" y="1889250"/>
            <a:ext cx="7817398" cy="4741737"/>
          </a:xfrm>
          <a:prstGeom prst="rect">
            <a:avLst/>
          </a:prstGeom>
        </p:spPr>
      </p:pic>
      <p:sp>
        <p:nvSpPr>
          <p:cNvPr id="13" name="Rectangle 12">
            <a:extLst>
              <a:ext uri="{FF2B5EF4-FFF2-40B4-BE49-F238E27FC236}">
                <a16:creationId xmlns:a16="http://schemas.microsoft.com/office/drawing/2014/main" id="{5DAD6934-AAE6-4FF9-A936-353CCF7A5BC9}"/>
              </a:ext>
            </a:extLst>
          </p:cNvPr>
          <p:cNvSpPr/>
          <p:nvPr/>
        </p:nvSpPr>
        <p:spPr>
          <a:xfrm>
            <a:off x="7480300" y="6438900"/>
            <a:ext cx="1168400" cy="20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D0F38B91-2D55-444D-A3D7-84D74D268968}"/>
              </a:ext>
            </a:extLst>
          </p:cNvPr>
          <p:cNvSpPr/>
          <p:nvPr/>
        </p:nvSpPr>
        <p:spPr>
          <a:xfrm rot="5400000">
            <a:off x="9182100" y="21463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6857987-6DB8-45C7-94D5-BFDE418E4265}"/>
              </a:ext>
            </a:extLst>
          </p:cNvPr>
          <p:cNvSpPr/>
          <p:nvPr/>
        </p:nvSpPr>
        <p:spPr>
          <a:xfrm rot="5400000">
            <a:off x="8864600" y="36195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98910F1F-6300-4D93-A862-07FFF80C0820}"/>
              </a:ext>
            </a:extLst>
          </p:cNvPr>
          <p:cNvSpPr/>
          <p:nvPr/>
        </p:nvSpPr>
        <p:spPr>
          <a:xfrm rot="5400000">
            <a:off x="7937500" y="3594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913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 Phase 2</a:t>
            </a:r>
          </a:p>
        </p:txBody>
      </p:sp>
      <p:sp>
        <p:nvSpPr>
          <p:cNvPr id="5" name="Flowchart: Terminator 4">
            <a:extLst>
              <a:ext uri="{FF2B5EF4-FFF2-40B4-BE49-F238E27FC236}">
                <a16:creationId xmlns:a16="http://schemas.microsoft.com/office/drawing/2014/main" id="{909A8907-54A0-4E8C-A047-B763116EEDE9}"/>
              </a:ext>
            </a:extLst>
          </p:cNvPr>
          <p:cNvSpPr/>
          <p:nvPr/>
        </p:nvSpPr>
        <p:spPr>
          <a:xfrm>
            <a:off x="2416968" y="2340214"/>
            <a:ext cx="2041887" cy="676668"/>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Phase 1 – Enhanced Data</a:t>
            </a:r>
          </a:p>
          <a:p>
            <a:pPr algn="ctr"/>
            <a:r>
              <a:rPr lang="en-CA" sz="1200" dirty="0"/>
              <a:t>(Regular season only)</a:t>
            </a:r>
          </a:p>
        </p:txBody>
      </p:sp>
      <p:sp>
        <p:nvSpPr>
          <p:cNvPr id="7" name="Flowchart: Process 6">
            <a:extLst>
              <a:ext uri="{FF2B5EF4-FFF2-40B4-BE49-F238E27FC236}">
                <a16:creationId xmlns:a16="http://schemas.microsoft.com/office/drawing/2014/main" id="{9D3D625F-B905-42E0-A8AF-C4264564F9D5}"/>
              </a:ext>
            </a:extLst>
          </p:cNvPr>
          <p:cNvSpPr/>
          <p:nvPr/>
        </p:nvSpPr>
        <p:spPr>
          <a:xfrm>
            <a:off x="5030355" y="2340216"/>
            <a:ext cx="1395280"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the average</a:t>
            </a:r>
          </a:p>
          <a:p>
            <a:pPr algn="ctr"/>
            <a:r>
              <a:rPr lang="en-CA" sz="1200" dirty="0"/>
              <a:t>Stats for TOR</a:t>
            </a:r>
          </a:p>
          <a:p>
            <a:pPr algn="ctr"/>
            <a:r>
              <a:rPr lang="en-CA" sz="1200" dirty="0"/>
              <a:t>for 2014-2020</a:t>
            </a:r>
          </a:p>
        </p:txBody>
      </p:sp>
      <p:sp>
        <p:nvSpPr>
          <p:cNvPr id="8" name="Flowchart: Process 7">
            <a:extLst>
              <a:ext uri="{FF2B5EF4-FFF2-40B4-BE49-F238E27FC236}">
                <a16:creationId xmlns:a16="http://schemas.microsoft.com/office/drawing/2014/main" id="{CCA65C14-B8AB-4EEF-A8FD-45130DC7ABCE}"/>
              </a:ext>
            </a:extLst>
          </p:cNvPr>
          <p:cNvSpPr/>
          <p:nvPr/>
        </p:nvSpPr>
        <p:spPr>
          <a:xfrm>
            <a:off x="7026066" y="2340214"/>
            <a:ext cx="153774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Establish Player</a:t>
            </a:r>
          </a:p>
          <a:p>
            <a:pPr algn="ctr"/>
            <a:r>
              <a:rPr lang="en-CA" sz="1200" dirty="0"/>
              <a:t>selection/elimination criteria</a:t>
            </a:r>
          </a:p>
        </p:txBody>
      </p:sp>
      <p:sp>
        <p:nvSpPr>
          <p:cNvPr id="9" name="Flowchart: Process 8">
            <a:extLst>
              <a:ext uri="{FF2B5EF4-FFF2-40B4-BE49-F238E27FC236}">
                <a16:creationId xmlns:a16="http://schemas.microsoft.com/office/drawing/2014/main" id="{6427DE4A-708B-47E9-8F79-306E32FFC5D7}"/>
              </a:ext>
            </a:extLst>
          </p:cNvPr>
          <p:cNvSpPr/>
          <p:nvPr/>
        </p:nvSpPr>
        <p:spPr>
          <a:xfrm>
            <a:off x="9135312" y="2340214"/>
            <a:ext cx="1858256"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Select 3 TOR under-</a:t>
            </a:r>
          </a:p>
          <a:p>
            <a:pPr algn="ctr"/>
            <a:r>
              <a:rPr lang="en-CA" sz="1200" dirty="0"/>
              <a:t>Performers &amp; 3 Non-TOR</a:t>
            </a:r>
          </a:p>
          <a:p>
            <a:pPr algn="ctr"/>
            <a:r>
              <a:rPr lang="en-CA" sz="1200" dirty="0"/>
              <a:t>better players</a:t>
            </a:r>
          </a:p>
        </p:txBody>
      </p:sp>
      <p:sp>
        <p:nvSpPr>
          <p:cNvPr id="10" name="Flowchart: Process 9">
            <a:extLst>
              <a:ext uri="{FF2B5EF4-FFF2-40B4-BE49-F238E27FC236}">
                <a16:creationId xmlns:a16="http://schemas.microsoft.com/office/drawing/2014/main" id="{A78A8912-B32C-4002-9F2F-F4A772D47BBE}"/>
              </a:ext>
            </a:extLst>
          </p:cNvPr>
          <p:cNvSpPr/>
          <p:nvPr/>
        </p:nvSpPr>
        <p:spPr>
          <a:xfrm>
            <a:off x="9131256" y="3672237"/>
            <a:ext cx="1858256" cy="676666"/>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the new data by</a:t>
            </a:r>
          </a:p>
          <a:p>
            <a:pPr algn="ctr"/>
            <a:r>
              <a:rPr lang="en-CA" sz="1200" dirty="0"/>
              <a:t>replacing the TOR with</a:t>
            </a:r>
          </a:p>
          <a:p>
            <a:pPr algn="ctr"/>
            <a:r>
              <a:rPr lang="en-CA" sz="1200" dirty="0"/>
              <a:t>Non-TOR players</a:t>
            </a:r>
          </a:p>
        </p:txBody>
      </p:sp>
      <p:sp>
        <p:nvSpPr>
          <p:cNvPr id="14" name="Flowchart: Process 13">
            <a:extLst>
              <a:ext uri="{FF2B5EF4-FFF2-40B4-BE49-F238E27FC236}">
                <a16:creationId xmlns:a16="http://schemas.microsoft.com/office/drawing/2014/main" id="{2DBFBA07-5359-4F18-9163-57501BA8FB49}"/>
              </a:ext>
            </a:extLst>
          </p:cNvPr>
          <p:cNvSpPr/>
          <p:nvPr/>
        </p:nvSpPr>
        <p:spPr>
          <a:xfrm>
            <a:off x="2412912" y="3672236"/>
            <a:ext cx="2041887" cy="676668"/>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Aggregate Team</a:t>
            </a:r>
          </a:p>
          <a:p>
            <a:pPr algn="ctr"/>
            <a:r>
              <a:rPr lang="en-CA" sz="1200" dirty="0"/>
              <a:t>data for 2005-2020</a:t>
            </a:r>
          </a:p>
        </p:txBody>
      </p:sp>
      <p:sp>
        <p:nvSpPr>
          <p:cNvPr id="15" name="Flowchart: Process 14">
            <a:extLst>
              <a:ext uri="{FF2B5EF4-FFF2-40B4-BE49-F238E27FC236}">
                <a16:creationId xmlns:a16="http://schemas.microsoft.com/office/drawing/2014/main" id="{20C9E56D-C9F1-4B9F-822E-2D5E180765A8}"/>
              </a:ext>
            </a:extLst>
          </p:cNvPr>
          <p:cNvSpPr/>
          <p:nvPr/>
        </p:nvSpPr>
        <p:spPr>
          <a:xfrm>
            <a:off x="2412912" y="5022569"/>
            <a:ext cx="2041887" cy="7252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 a Random Forest</a:t>
            </a:r>
          </a:p>
          <a:p>
            <a:pPr algn="ctr"/>
            <a:r>
              <a:rPr lang="en-CA" sz="1200" dirty="0"/>
              <a:t>Model and save it</a:t>
            </a:r>
          </a:p>
        </p:txBody>
      </p:sp>
      <p:sp>
        <p:nvSpPr>
          <p:cNvPr id="18" name="Flowchart: Terminator 17">
            <a:extLst>
              <a:ext uri="{FF2B5EF4-FFF2-40B4-BE49-F238E27FC236}">
                <a16:creationId xmlns:a16="http://schemas.microsoft.com/office/drawing/2014/main" id="{AC0E5239-9D5F-454A-BB6A-93DE01ED1662}"/>
              </a:ext>
            </a:extLst>
          </p:cNvPr>
          <p:cNvSpPr/>
          <p:nvPr/>
        </p:nvSpPr>
        <p:spPr>
          <a:xfrm>
            <a:off x="9131255" y="5022569"/>
            <a:ext cx="1858256" cy="730520"/>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Team Win Prediction </a:t>
            </a:r>
          </a:p>
          <a:p>
            <a:pPr algn="ctr"/>
            <a:r>
              <a:rPr lang="en-CA" sz="1200" dirty="0"/>
              <a:t>and </a:t>
            </a:r>
          </a:p>
          <a:p>
            <a:pPr algn="ctr"/>
            <a:r>
              <a:rPr lang="en-CA" sz="1200" dirty="0"/>
              <a:t>Analysis</a:t>
            </a:r>
          </a:p>
        </p:txBody>
      </p:sp>
      <p:cxnSp>
        <p:nvCxnSpPr>
          <p:cNvPr id="19" name="Straight Arrow Connector 18">
            <a:extLst>
              <a:ext uri="{FF2B5EF4-FFF2-40B4-BE49-F238E27FC236}">
                <a16:creationId xmlns:a16="http://schemas.microsoft.com/office/drawing/2014/main" id="{F7E6DB43-8551-4035-B5A4-1BD2920F49A5}"/>
              </a:ext>
            </a:extLst>
          </p:cNvPr>
          <p:cNvCxnSpPr>
            <a:cxnSpLocks/>
            <a:stCxn id="5" idx="3"/>
            <a:endCxn id="7" idx="1"/>
          </p:cNvCxnSpPr>
          <p:nvPr/>
        </p:nvCxnSpPr>
        <p:spPr>
          <a:xfrm>
            <a:off x="4458855" y="2678548"/>
            <a:ext cx="571500"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B3A15809-CBD3-487B-8200-39C72D2F0DA0}"/>
              </a:ext>
            </a:extLst>
          </p:cNvPr>
          <p:cNvCxnSpPr>
            <a:cxnSpLocks/>
            <a:stCxn id="7" idx="3"/>
            <a:endCxn id="8" idx="1"/>
          </p:cNvCxnSpPr>
          <p:nvPr/>
        </p:nvCxnSpPr>
        <p:spPr>
          <a:xfrm flipV="1">
            <a:off x="6425635" y="2678548"/>
            <a:ext cx="600431" cy="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0D25F05-940D-4C6A-BF3D-1CA806E80C6E}"/>
              </a:ext>
            </a:extLst>
          </p:cNvPr>
          <p:cNvCxnSpPr>
            <a:cxnSpLocks/>
            <a:stCxn id="8" idx="3"/>
            <a:endCxn id="9" idx="1"/>
          </p:cNvCxnSpPr>
          <p:nvPr/>
        </p:nvCxnSpPr>
        <p:spPr>
          <a:xfrm>
            <a:off x="8563812" y="2678548"/>
            <a:ext cx="5715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1E773FCB-4651-4AA3-9ABD-99A1DE17468E}"/>
              </a:ext>
            </a:extLst>
          </p:cNvPr>
          <p:cNvCxnSpPr>
            <a:cxnSpLocks/>
            <a:stCxn id="15" idx="3"/>
            <a:endCxn id="149" idx="1"/>
          </p:cNvCxnSpPr>
          <p:nvPr/>
        </p:nvCxnSpPr>
        <p:spPr>
          <a:xfrm flipV="1">
            <a:off x="4454799" y="5382583"/>
            <a:ext cx="1271377" cy="26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4" name="Straight Arrow Connector 73">
            <a:extLst>
              <a:ext uri="{FF2B5EF4-FFF2-40B4-BE49-F238E27FC236}">
                <a16:creationId xmlns:a16="http://schemas.microsoft.com/office/drawing/2014/main" id="{18106A7F-A2BE-4DD7-A846-C8CC9430A041}"/>
              </a:ext>
            </a:extLst>
          </p:cNvPr>
          <p:cNvCxnSpPr>
            <a:cxnSpLocks/>
            <a:stCxn id="9" idx="2"/>
            <a:endCxn id="10" idx="0"/>
          </p:cNvCxnSpPr>
          <p:nvPr/>
        </p:nvCxnSpPr>
        <p:spPr>
          <a:xfrm flipH="1">
            <a:off x="10060384" y="3016882"/>
            <a:ext cx="4056" cy="6553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7" name="Straight Arrow Connector 86">
            <a:extLst>
              <a:ext uri="{FF2B5EF4-FFF2-40B4-BE49-F238E27FC236}">
                <a16:creationId xmlns:a16="http://schemas.microsoft.com/office/drawing/2014/main" id="{1EB63AE8-AEC7-4BA7-81F9-3A63C84DF673}"/>
              </a:ext>
            </a:extLst>
          </p:cNvPr>
          <p:cNvCxnSpPr>
            <a:cxnSpLocks/>
            <a:stCxn id="5" idx="2"/>
            <a:endCxn id="14" idx="0"/>
          </p:cNvCxnSpPr>
          <p:nvPr/>
        </p:nvCxnSpPr>
        <p:spPr>
          <a:xfrm flipH="1">
            <a:off x="3433856" y="3016882"/>
            <a:ext cx="4056" cy="65535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Straight Arrow Connector 89">
            <a:extLst>
              <a:ext uri="{FF2B5EF4-FFF2-40B4-BE49-F238E27FC236}">
                <a16:creationId xmlns:a16="http://schemas.microsoft.com/office/drawing/2014/main" id="{20F0FFB9-3560-4DE8-8C00-D8423F04F8B0}"/>
              </a:ext>
            </a:extLst>
          </p:cNvPr>
          <p:cNvCxnSpPr>
            <a:cxnSpLocks/>
            <a:stCxn id="14" idx="2"/>
            <a:endCxn id="15" idx="0"/>
          </p:cNvCxnSpPr>
          <p:nvPr/>
        </p:nvCxnSpPr>
        <p:spPr>
          <a:xfrm>
            <a:off x="3433856" y="4348904"/>
            <a:ext cx="0" cy="673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9" name="Flowchart: Process 148">
            <a:extLst>
              <a:ext uri="{FF2B5EF4-FFF2-40B4-BE49-F238E27FC236}">
                <a16:creationId xmlns:a16="http://schemas.microsoft.com/office/drawing/2014/main" id="{5FCDCB81-D13B-4F89-B578-1CA5D870956C}"/>
              </a:ext>
            </a:extLst>
          </p:cNvPr>
          <p:cNvSpPr/>
          <p:nvPr/>
        </p:nvSpPr>
        <p:spPr>
          <a:xfrm>
            <a:off x="5726176" y="5017326"/>
            <a:ext cx="2041887" cy="730514"/>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Run saved model with the</a:t>
            </a:r>
          </a:p>
          <a:p>
            <a:pPr algn="ctr"/>
            <a:r>
              <a:rPr lang="en-CA" sz="1200" dirty="0"/>
              <a:t>Generated data</a:t>
            </a:r>
          </a:p>
        </p:txBody>
      </p:sp>
      <p:cxnSp>
        <p:nvCxnSpPr>
          <p:cNvPr id="154" name="Straight Arrow Connector 153">
            <a:extLst>
              <a:ext uri="{FF2B5EF4-FFF2-40B4-BE49-F238E27FC236}">
                <a16:creationId xmlns:a16="http://schemas.microsoft.com/office/drawing/2014/main" id="{7DE0C762-CC58-4D0F-B801-5AF1307E4757}"/>
              </a:ext>
            </a:extLst>
          </p:cNvPr>
          <p:cNvCxnSpPr>
            <a:cxnSpLocks/>
            <a:stCxn id="149" idx="3"/>
            <a:endCxn id="18" idx="1"/>
          </p:cNvCxnSpPr>
          <p:nvPr/>
        </p:nvCxnSpPr>
        <p:spPr>
          <a:xfrm>
            <a:off x="7768063" y="5382583"/>
            <a:ext cx="1363192" cy="52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8" name="Connector: Elbow 157">
            <a:extLst>
              <a:ext uri="{FF2B5EF4-FFF2-40B4-BE49-F238E27FC236}">
                <a16:creationId xmlns:a16="http://schemas.microsoft.com/office/drawing/2014/main" id="{BA5D28D9-414D-4296-9916-8FC6D778938B}"/>
              </a:ext>
            </a:extLst>
          </p:cNvPr>
          <p:cNvCxnSpPr>
            <a:stCxn id="10" idx="1"/>
            <a:endCxn id="149" idx="0"/>
          </p:cNvCxnSpPr>
          <p:nvPr/>
        </p:nvCxnSpPr>
        <p:spPr>
          <a:xfrm rot="10800000" flipV="1">
            <a:off x="6747120" y="4010570"/>
            <a:ext cx="2384136" cy="1006756"/>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TextBox 21">
            <a:extLst>
              <a:ext uri="{FF2B5EF4-FFF2-40B4-BE49-F238E27FC236}">
                <a16:creationId xmlns:a16="http://schemas.microsoft.com/office/drawing/2014/main" id="{3D10349B-C85E-48FE-BD43-8B85E928D2B4}"/>
              </a:ext>
            </a:extLst>
          </p:cNvPr>
          <p:cNvSpPr txBox="1"/>
          <p:nvPr/>
        </p:nvSpPr>
        <p:spPr>
          <a:xfrm>
            <a:off x="2412911" y="1400228"/>
            <a:ext cx="8576599" cy="461665"/>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400" i="1" u="none" strike="noStrike" kern="1200" cap="none" spc="0" normalizeH="0" baseline="0" noProof="0" dirty="0">
                <a:ln>
                  <a:noFill/>
                </a:ln>
                <a:solidFill>
                  <a:srgbClr val="87334A"/>
                </a:solidFill>
                <a:effectLst/>
                <a:uLnTx/>
                <a:uFillTx/>
                <a:latin typeface="+mj-lt"/>
                <a:ea typeface="맑은 고딕" pitchFamily="50" charset="-127"/>
                <a:cs typeface="+mn-cs"/>
              </a:rPr>
              <a:t>Phase 2 – Player Selection</a:t>
            </a:r>
          </a:p>
        </p:txBody>
      </p:sp>
    </p:spTree>
    <p:extLst>
      <p:ext uri="{BB962C8B-B14F-4D97-AF65-F5344CB8AC3E}">
        <p14:creationId xmlns:p14="http://schemas.microsoft.com/office/powerpoint/2010/main" val="3448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P spid="15" grpId="0" animBg="1"/>
      <p:bldP spid="18" grpId="0" animBg="1"/>
      <p:bldP spid="149"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2</a:t>
            </a:r>
          </a:p>
        </p:txBody>
      </p:sp>
      <p:sp>
        <p:nvSpPr>
          <p:cNvPr id="4" name="Content Placeholder 3">
            <a:extLst>
              <a:ext uri="{FF2B5EF4-FFF2-40B4-BE49-F238E27FC236}">
                <a16:creationId xmlns:a16="http://schemas.microsoft.com/office/drawing/2014/main" id="{E388F9C2-539E-467B-B556-FD27FCB68639}"/>
              </a:ext>
            </a:extLst>
          </p:cNvPr>
          <p:cNvSpPr>
            <a:spLocks noGrp="1"/>
          </p:cNvSpPr>
          <p:nvPr>
            <p:ph idx="1"/>
          </p:nvPr>
        </p:nvSpPr>
        <p:spPr>
          <a:xfrm>
            <a:off x="2449220" y="1593842"/>
            <a:ext cx="9160425" cy="4721584"/>
          </a:xfrm>
        </p:spPr>
        <p:txBody>
          <a:bodyPr>
            <a:normAutofit/>
          </a:bodyPr>
          <a:lstStyle/>
          <a:p>
            <a:pPr algn="ctr"/>
            <a:r>
              <a:rPr lang="en-CA" sz="2400" dirty="0">
                <a:solidFill>
                  <a:srgbClr val="87334A"/>
                </a:solidFill>
              </a:rPr>
              <a:t>Player Average Stats Comparison</a:t>
            </a:r>
          </a:p>
        </p:txBody>
      </p:sp>
      <p:pic>
        <p:nvPicPr>
          <p:cNvPr id="8" name="Picture 7">
            <a:extLst>
              <a:ext uri="{FF2B5EF4-FFF2-40B4-BE49-F238E27FC236}">
                <a16:creationId xmlns:a16="http://schemas.microsoft.com/office/drawing/2014/main" id="{50C66242-7D86-44C0-A886-BF407605C81C}"/>
              </a:ext>
            </a:extLst>
          </p:cNvPr>
          <p:cNvPicPr>
            <a:picLocks noChangeAspect="1"/>
          </p:cNvPicPr>
          <p:nvPr/>
        </p:nvPicPr>
        <p:blipFill>
          <a:blip r:embed="rId3"/>
          <a:stretch>
            <a:fillRect/>
          </a:stretch>
        </p:blipFill>
        <p:spPr>
          <a:xfrm>
            <a:off x="1995256" y="2247988"/>
            <a:ext cx="8934514" cy="4062125"/>
          </a:xfrm>
          <a:prstGeom prst="rect">
            <a:avLst/>
          </a:prstGeom>
        </p:spPr>
      </p:pic>
      <p:sp>
        <p:nvSpPr>
          <p:cNvPr id="6" name="Rectangle 5">
            <a:extLst>
              <a:ext uri="{FF2B5EF4-FFF2-40B4-BE49-F238E27FC236}">
                <a16:creationId xmlns:a16="http://schemas.microsoft.com/office/drawing/2014/main" id="{7B80AAFD-5F79-4C9F-B38E-D150411C3B57}"/>
              </a:ext>
            </a:extLst>
          </p:cNvPr>
          <p:cNvSpPr/>
          <p:nvPr/>
        </p:nvSpPr>
        <p:spPr>
          <a:xfrm>
            <a:off x="3359888" y="2247988"/>
            <a:ext cx="7386501" cy="145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F63A3580-8BBA-4EDC-9648-B8CCC6B7131C}"/>
              </a:ext>
            </a:extLst>
          </p:cNvPr>
          <p:cNvSpPr/>
          <p:nvPr/>
        </p:nvSpPr>
        <p:spPr>
          <a:xfrm>
            <a:off x="3359888" y="3954634"/>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018BC1E2-936D-416E-BBE9-1B013B625778}"/>
              </a:ext>
            </a:extLst>
          </p:cNvPr>
          <p:cNvSpPr/>
          <p:nvPr/>
        </p:nvSpPr>
        <p:spPr>
          <a:xfrm>
            <a:off x="3359888" y="4991431"/>
            <a:ext cx="7386501" cy="1000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42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3" nodeType="click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animBg="1"/>
      <p:bldP spid="9" grpId="1"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9474982-411D-450B-B09B-AF64BBDB08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983" y="4324313"/>
            <a:ext cx="6698445" cy="24030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Results – Team Win Prediction</a:t>
            </a:r>
          </a:p>
        </p:txBody>
      </p:sp>
      <p:pic>
        <p:nvPicPr>
          <p:cNvPr id="11" name="Picture 10">
            <a:extLst>
              <a:ext uri="{FF2B5EF4-FFF2-40B4-BE49-F238E27FC236}">
                <a16:creationId xmlns:a16="http://schemas.microsoft.com/office/drawing/2014/main" id="{22B45F09-D969-48E2-A267-C5B4FAA75EBD}"/>
              </a:ext>
            </a:extLst>
          </p:cNvPr>
          <p:cNvPicPr/>
          <p:nvPr/>
        </p:nvPicPr>
        <p:blipFill>
          <a:blip r:embed="rId4"/>
          <a:stretch>
            <a:fillRect/>
          </a:stretch>
        </p:blipFill>
        <p:spPr>
          <a:xfrm>
            <a:off x="7619998" y="1602377"/>
            <a:ext cx="3807460" cy="2159998"/>
          </a:xfrm>
          <a:prstGeom prst="rect">
            <a:avLst/>
          </a:prstGeom>
        </p:spPr>
      </p:pic>
      <p:pic>
        <p:nvPicPr>
          <p:cNvPr id="9" name="Picture 8">
            <a:extLst>
              <a:ext uri="{FF2B5EF4-FFF2-40B4-BE49-F238E27FC236}">
                <a16:creationId xmlns:a16="http://schemas.microsoft.com/office/drawing/2014/main" id="{4E0A418A-B3EE-468B-B15E-3EC79CB3573D}"/>
              </a:ext>
            </a:extLst>
          </p:cNvPr>
          <p:cNvPicPr>
            <a:picLocks noChangeAspect="1"/>
          </p:cNvPicPr>
          <p:nvPr/>
        </p:nvPicPr>
        <p:blipFill>
          <a:blip r:embed="rId5"/>
          <a:stretch>
            <a:fillRect/>
          </a:stretch>
        </p:blipFill>
        <p:spPr>
          <a:xfrm>
            <a:off x="3021871" y="1630484"/>
            <a:ext cx="3474721" cy="2115768"/>
          </a:xfrm>
          <a:prstGeom prst="rect">
            <a:avLst/>
          </a:prstGeom>
        </p:spPr>
      </p:pic>
      <p:sp>
        <p:nvSpPr>
          <p:cNvPr id="10" name="Rectangle 9">
            <a:extLst>
              <a:ext uri="{FF2B5EF4-FFF2-40B4-BE49-F238E27FC236}">
                <a16:creationId xmlns:a16="http://schemas.microsoft.com/office/drawing/2014/main" id="{737B9C19-CDE1-49D6-B3C0-7B14714892E7}"/>
              </a:ext>
            </a:extLst>
          </p:cNvPr>
          <p:cNvSpPr/>
          <p:nvPr/>
        </p:nvSpPr>
        <p:spPr>
          <a:xfrm>
            <a:off x="7672250" y="2612571"/>
            <a:ext cx="3643176" cy="492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721079-CBA5-4575-851D-21AE94AB81FF}"/>
              </a:ext>
            </a:extLst>
          </p:cNvPr>
          <p:cNvSpPr/>
          <p:nvPr/>
        </p:nvSpPr>
        <p:spPr>
          <a:xfrm>
            <a:off x="867236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EDB2E7A5-4D53-4D1B-8BF0-B26EBDBE08D4}"/>
              </a:ext>
            </a:extLst>
          </p:cNvPr>
          <p:cNvSpPr/>
          <p:nvPr/>
        </p:nvSpPr>
        <p:spPr>
          <a:xfrm>
            <a:off x="9758218" y="434308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DF5E5494-2469-4109-B6EC-A4E44464C646}"/>
              </a:ext>
            </a:extLst>
          </p:cNvPr>
          <p:cNvSpPr/>
          <p:nvPr/>
        </p:nvSpPr>
        <p:spPr>
          <a:xfrm>
            <a:off x="9742432" y="5565004"/>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83F3C6D9-1312-44FB-96AF-5AD58B2D0DC5}"/>
              </a:ext>
            </a:extLst>
          </p:cNvPr>
          <p:cNvSpPr/>
          <p:nvPr/>
        </p:nvSpPr>
        <p:spPr>
          <a:xfrm>
            <a:off x="8675632" y="5555479"/>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831B02A9-7BFE-4811-BF2D-F0252C4C4605}"/>
              </a:ext>
            </a:extLst>
          </p:cNvPr>
          <p:cNvSpPr/>
          <p:nvPr/>
        </p:nvSpPr>
        <p:spPr>
          <a:xfrm>
            <a:off x="4970407" y="5526093"/>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BF446D-CE58-49A9-B1D4-401440EA1C7D}"/>
              </a:ext>
            </a:extLst>
          </p:cNvPr>
          <p:cNvSpPr/>
          <p:nvPr/>
        </p:nvSpPr>
        <p:spPr>
          <a:xfrm>
            <a:off x="6193418" y="5545955"/>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B2FC6161-44F9-41EB-A5F6-235A2B90C6A7}"/>
              </a:ext>
            </a:extLst>
          </p:cNvPr>
          <p:cNvSpPr/>
          <p:nvPr/>
        </p:nvSpPr>
        <p:spPr>
          <a:xfrm>
            <a:off x="7526920" y="5538061"/>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D69383B5-A84D-470C-B00C-1873191C4823}"/>
              </a:ext>
            </a:extLst>
          </p:cNvPr>
          <p:cNvSpPr/>
          <p:nvPr/>
        </p:nvSpPr>
        <p:spPr>
          <a:xfrm>
            <a:off x="4985377" y="4343906"/>
            <a:ext cx="874680" cy="1075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C7BC8B93-C45F-4D98-B148-1989D756F473}"/>
              </a:ext>
            </a:extLst>
          </p:cNvPr>
          <p:cNvSpPr txBox="1"/>
          <p:nvPr/>
        </p:nvSpPr>
        <p:spPr>
          <a:xfrm>
            <a:off x="3575558" y="1255078"/>
            <a:ext cx="2424645"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Model Performance</a:t>
            </a:r>
          </a:p>
        </p:txBody>
      </p:sp>
      <p:sp>
        <p:nvSpPr>
          <p:cNvPr id="16" name="TextBox 15">
            <a:extLst>
              <a:ext uri="{FF2B5EF4-FFF2-40B4-BE49-F238E27FC236}">
                <a16:creationId xmlns:a16="http://schemas.microsoft.com/office/drawing/2014/main" id="{3467F4AE-272D-49F0-9C93-83D95A72C0B5}"/>
              </a:ext>
            </a:extLst>
          </p:cNvPr>
          <p:cNvSpPr txBox="1"/>
          <p:nvPr/>
        </p:nvSpPr>
        <p:spPr>
          <a:xfrm>
            <a:off x="8285116" y="1256758"/>
            <a:ext cx="2417717"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Projected Wins</a:t>
            </a:r>
          </a:p>
        </p:txBody>
      </p:sp>
      <p:sp>
        <p:nvSpPr>
          <p:cNvPr id="25" name="TextBox 24">
            <a:extLst>
              <a:ext uri="{FF2B5EF4-FFF2-40B4-BE49-F238E27FC236}">
                <a16:creationId xmlns:a16="http://schemas.microsoft.com/office/drawing/2014/main" id="{FBE0A677-2F61-4E4B-A807-57457B910CDA}"/>
              </a:ext>
            </a:extLst>
          </p:cNvPr>
          <p:cNvSpPr txBox="1"/>
          <p:nvPr/>
        </p:nvSpPr>
        <p:spPr>
          <a:xfrm>
            <a:off x="5674842" y="3955256"/>
            <a:ext cx="3390781" cy="400110"/>
          </a:xfrm>
          <a:prstGeom prst="rect">
            <a:avLst/>
          </a:prstGeom>
          <a:noFill/>
        </p:spPr>
        <p:txBody>
          <a:bodyPr wrap="square">
            <a:spAutoFit/>
          </a:bodyPr>
          <a:lstStyle/>
          <a:p>
            <a:pPr marL="0" marR="0" lvl="0" indent="0" algn="ctr" defTabSz="99569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2000" b="0" i="1" u="none" strike="noStrike" kern="1200" cap="none" spc="0" normalizeH="0" baseline="0" noProof="0" dirty="0">
                <a:ln>
                  <a:noFill/>
                </a:ln>
                <a:solidFill>
                  <a:srgbClr val="87334A"/>
                </a:solidFill>
                <a:effectLst/>
                <a:uLnTx/>
                <a:uFillTx/>
                <a:latin typeface="Calibri"/>
                <a:ea typeface="맑은 고딕" pitchFamily="50" charset="-127"/>
                <a:cs typeface="+mn-cs"/>
              </a:rPr>
              <a:t>Performance Improvement</a:t>
            </a:r>
          </a:p>
        </p:txBody>
      </p:sp>
    </p:spTree>
    <p:extLst>
      <p:ext uri="{BB962C8B-B14F-4D97-AF65-F5344CB8AC3E}">
        <p14:creationId xmlns:p14="http://schemas.microsoft.com/office/powerpoint/2010/main" val="29291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1"/>
                                        </p:tgtEl>
                                      </p:cBhvr>
                                    </p:animEffect>
                                    <p:set>
                                      <p:cBhvr>
                                        <p:cTn id="80" dur="1" fill="hold">
                                          <p:stCondLst>
                                            <p:cond delay="499"/>
                                          </p:stCondLst>
                                        </p:cTn>
                                        <p:tgtEl>
                                          <p:spTgt spid="2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0"/>
                                        </p:tgtEl>
                                      </p:cBhvr>
                                    </p:animEffect>
                                    <p:set>
                                      <p:cBhvr>
                                        <p:cTn id="86" dur="1" fill="hold">
                                          <p:stCondLst>
                                            <p:cond delay="499"/>
                                          </p:stCondLst>
                                        </p:cTn>
                                        <p:tgtEl>
                                          <p:spTgt spid="20"/>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15" grpId="0"/>
      <p:bldP spid="16"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a:xfrm>
            <a:off x="611504" y="190606"/>
            <a:ext cx="10967406" cy="798464"/>
          </a:xfrm>
        </p:spPr>
        <p:txBody>
          <a:bodyPr anchor="ctr">
            <a:normAutofit/>
          </a:bodyPr>
          <a:lstStyle/>
          <a:p>
            <a:r>
              <a:rPr lang="en-CA" dirty="0"/>
              <a:t>Recommendations</a:t>
            </a:r>
          </a:p>
        </p:txBody>
      </p:sp>
      <p:pic>
        <p:nvPicPr>
          <p:cNvPr id="9" name="Picture 8">
            <a:extLst>
              <a:ext uri="{FF2B5EF4-FFF2-40B4-BE49-F238E27FC236}">
                <a16:creationId xmlns:a16="http://schemas.microsoft.com/office/drawing/2014/main" id="{A5110666-59F8-4A26-8BA4-605676E80FFA}"/>
              </a:ext>
            </a:extLst>
          </p:cNvPr>
          <p:cNvPicPr>
            <a:picLocks noChangeAspect="1"/>
          </p:cNvPicPr>
          <p:nvPr/>
        </p:nvPicPr>
        <p:blipFill>
          <a:blip r:embed="rId3"/>
          <a:stretch>
            <a:fillRect/>
          </a:stretch>
        </p:blipFill>
        <p:spPr>
          <a:xfrm>
            <a:off x="746918" y="1283289"/>
            <a:ext cx="10696575" cy="1028700"/>
          </a:xfrm>
          <a:prstGeom prst="rect">
            <a:avLst/>
          </a:prstGeom>
        </p:spPr>
      </p:pic>
      <p:pic>
        <p:nvPicPr>
          <p:cNvPr id="11" name="Picture 10">
            <a:extLst>
              <a:ext uri="{FF2B5EF4-FFF2-40B4-BE49-F238E27FC236}">
                <a16:creationId xmlns:a16="http://schemas.microsoft.com/office/drawing/2014/main" id="{0432CA0B-7832-4A90-89FF-8EACC4BCD4F8}"/>
              </a:ext>
            </a:extLst>
          </p:cNvPr>
          <p:cNvPicPr>
            <a:picLocks noChangeAspect="1"/>
          </p:cNvPicPr>
          <p:nvPr/>
        </p:nvPicPr>
        <p:blipFill>
          <a:blip r:embed="rId4"/>
          <a:stretch>
            <a:fillRect/>
          </a:stretch>
        </p:blipFill>
        <p:spPr>
          <a:xfrm>
            <a:off x="775493" y="2606208"/>
            <a:ext cx="10668000" cy="1028700"/>
          </a:xfrm>
          <a:prstGeom prst="rect">
            <a:avLst/>
          </a:prstGeom>
        </p:spPr>
      </p:pic>
      <p:pic>
        <p:nvPicPr>
          <p:cNvPr id="13" name="Picture 12">
            <a:extLst>
              <a:ext uri="{FF2B5EF4-FFF2-40B4-BE49-F238E27FC236}">
                <a16:creationId xmlns:a16="http://schemas.microsoft.com/office/drawing/2014/main" id="{3296B7EF-D961-47BF-B2F6-857E1F78600E}"/>
              </a:ext>
            </a:extLst>
          </p:cNvPr>
          <p:cNvPicPr>
            <a:picLocks noChangeAspect="1"/>
          </p:cNvPicPr>
          <p:nvPr/>
        </p:nvPicPr>
        <p:blipFill>
          <a:blip r:embed="rId5"/>
          <a:stretch>
            <a:fillRect/>
          </a:stretch>
        </p:blipFill>
        <p:spPr>
          <a:xfrm>
            <a:off x="761205" y="3929127"/>
            <a:ext cx="10696575" cy="1038225"/>
          </a:xfrm>
          <a:prstGeom prst="rect">
            <a:avLst/>
          </a:prstGeom>
        </p:spPr>
      </p:pic>
      <p:pic>
        <p:nvPicPr>
          <p:cNvPr id="15" name="Picture 14">
            <a:extLst>
              <a:ext uri="{FF2B5EF4-FFF2-40B4-BE49-F238E27FC236}">
                <a16:creationId xmlns:a16="http://schemas.microsoft.com/office/drawing/2014/main" id="{E97FA145-6FB1-4713-BE74-D3AA3C774807}"/>
              </a:ext>
            </a:extLst>
          </p:cNvPr>
          <p:cNvPicPr>
            <a:picLocks noChangeAspect="1"/>
          </p:cNvPicPr>
          <p:nvPr/>
        </p:nvPicPr>
        <p:blipFill>
          <a:blip r:embed="rId6"/>
          <a:stretch>
            <a:fillRect/>
          </a:stretch>
        </p:blipFill>
        <p:spPr>
          <a:xfrm>
            <a:off x="775493" y="5261571"/>
            <a:ext cx="10668000" cy="1095375"/>
          </a:xfrm>
          <a:prstGeom prst="rect">
            <a:avLst/>
          </a:prstGeom>
        </p:spPr>
      </p:pic>
      <p:sp>
        <p:nvSpPr>
          <p:cNvPr id="16" name="TextBox 15">
            <a:extLst>
              <a:ext uri="{FF2B5EF4-FFF2-40B4-BE49-F238E27FC236}">
                <a16:creationId xmlns:a16="http://schemas.microsoft.com/office/drawing/2014/main" id="{FAB6C7DF-2F26-4ACD-B768-604F9C317A58}"/>
              </a:ext>
            </a:extLst>
          </p:cNvPr>
          <p:cNvSpPr txBox="1"/>
          <p:nvPr/>
        </p:nvSpPr>
        <p:spPr>
          <a:xfrm>
            <a:off x="2005780" y="4434348"/>
            <a:ext cx="4103711" cy="369332"/>
          </a:xfrm>
          <a:prstGeom prst="rect">
            <a:avLst/>
          </a:prstGeom>
          <a:noFill/>
        </p:spPr>
        <p:txBody>
          <a:bodyPr wrap="square" rtlCol="0">
            <a:spAutoFit/>
          </a:bodyPr>
          <a:lstStyle/>
          <a:p>
            <a:pPr lvl="0">
              <a:lnSpc>
                <a:spcPct val="100000"/>
              </a:lnSpc>
            </a:pPr>
            <a:r>
              <a:rPr lang="en-US" sz="1800" dirty="0"/>
              <a:t>Important feature values &gt; TOR player</a:t>
            </a:r>
            <a:endParaRPr lang="en-CA" sz="1800" dirty="0"/>
          </a:p>
        </p:txBody>
      </p:sp>
      <p:sp>
        <p:nvSpPr>
          <p:cNvPr id="17" name="TextBox 16">
            <a:extLst>
              <a:ext uri="{FF2B5EF4-FFF2-40B4-BE49-F238E27FC236}">
                <a16:creationId xmlns:a16="http://schemas.microsoft.com/office/drawing/2014/main" id="{D862A199-CEBB-4C7B-8C98-AB340D325ADA}"/>
              </a:ext>
            </a:extLst>
          </p:cNvPr>
          <p:cNvSpPr txBox="1"/>
          <p:nvPr/>
        </p:nvSpPr>
        <p:spPr>
          <a:xfrm>
            <a:off x="6882579" y="4434348"/>
            <a:ext cx="2690685" cy="369332"/>
          </a:xfrm>
          <a:prstGeom prst="rect">
            <a:avLst/>
          </a:prstGeom>
          <a:noFill/>
        </p:spPr>
        <p:txBody>
          <a:bodyPr wrap="square" rtlCol="0">
            <a:spAutoFit/>
          </a:bodyPr>
          <a:lstStyle/>
          <a:p>
            <a:pPr lvl="0">
              <a:lnSpc>
                <a:spcPct val="100000"/>
              </a:lnSpc>
            </a:pPr>
            <a:r>
              <a:rPr lang="en-CA" sz="1800" dirty="0"/>
              <a:t>Salary &lt; TOR player</a:t>
            </a:r>
            <a:endParaRPr lang="en-US" sz="1800" dirty="0"/>
          </a:p>
        </p:txBody>
      </p:sp>
    </p:spTree>
    <p:extLst>
      <p:ext uri="{BB962C8B-B14F-4D97-AF65-F5344CB8AC3E}">
        <p14:creationId xmlns:p14="http://schemas.microsoft.com/office/powerpoint/2010/main" val="35787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75B8-7F1D-4076-A8E6-8DB9FA6C6ADC}"/>
              </a:ext>
            </a:extLst>
          </p:cNvPr>
          <p:cNvSpPr>
            <a:spLocks noGrp="1"/>
          </p:cNvSpPr>
          <p:nvPr>
            <p:ph type="title"/>
          </p:nvPr>
        </p:nvSpPr>
        <p:spPr/>
        <p:txBody>
          <a:bodyPr/>
          <a:lstStyle/>
          <a:p>
            <a:r>
              <a:rPr lang="en-CA" dirty="0"/>
              <a:t>Players Evaluation</a:t>
            </a:r>
          </a:p>
        </p:txBody>
      </p:sp>
      <p:pic>
        <p:nvPicPr>
          <p:cNvPr id="5" name="Content Placeholder 4">
            <a:extLst>
              <a:ext uri="{FF2B5EF4-FFF2-40B4-BE49-F238E27FC236}">
                <a16:creationId xmlns:a16="http://schemas.microsoft.com/office/drawing/2014/main" id="{9E965DA8-2309-42A3-B67D-7B545B1BE0C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15983" y="1738041"/>
            <a:ext cx="6959600" cy="4894580"/>
          </a:xfrm>
          <a:prstGeom prst="rect">
            <a:avLst/>
          </a:prstGeom>
          <a:noFill/>
          <a:ln>
            <a:noFill/>
          </a:ln>
        </p:spPr>
      </p:pic>
      <p:sp>
        <p:nvSpPr>
          <p:cNvPr id="7" name="TextBox 6">
            <a:extLst>
              <a:ext uri="{FF2B5EF4-FFF2-40B4-BE49-F238E27FC236}">
                <a16:creationId xmlns:a16="http://schemas.microsoft.com/office/drawing/2014/main" id="{0F5DDDFB-4942-4F6F-A966-ED7893037191}"/>
              </a:ext>
            </a:extLst>
          </p:cNvPr>
          <p:cNvSpPr txBox="1"/>
          <p:nvPr/>
        </p:nvSpPr>
        <p:spPr>
          <a:xfrm>
            <a:off x="4953000" y="1290933"/>
            <a:ext cx="690189" cy="461665"/>
          </a:xfrm>
          <a:prstGeom prst="rect">
            <a:avLst/>
          </a:prstGeom>
          <a:noFill/>
        </p:spPr>
        <p:txBody>
          <a:bodyPr wrap="none" rtlCol="0">
            <a:spAutoFit/>
          </a:bodyPr>
          <a:lstStyle/>
          <a:p>
            <a:r>
              <a:rPr lang="en-US" sz="2400" b="1" i="1" dirty="0">
                <a:solidFill>
                  <a:srgbClr val="87334A"/>
                </a:solidFill>
              </a:rPr>
              <a:t>TOR</a:t>
            </a:r>
            <a:endParaRPr lang="en-CA" sz="2400" b="1" i="1" dirty="0">
              <a:solidFill>
                <a:srgbClr val="87334A"/>
              </a:solidFill>
            </a:endParaRPr>
          </a:p>
        </p:txBody>
      </p:sp>
      <p:sp>
        <p:nvSpPr>
          <p:cNvPr id="3" name="Right Bracket 2">
            <a:extLst>
              <a:ext uri="{FF2B5EF4-FFF2-40B4-BE49-F238E27FC236}">
                <a16:creationId xmlns:a16="http://schemas.microsoft.com/office/drawing/2014/main" id="{24A13351-34E1-427C-A0C9-E0EF8D7A48C9}"/>
              </a:ext>
            </a:extLst>
          </p:cNvPr>
          <p:cNvSpPr/>
          <p:nvPr/>
        </p:nvSpPr>
        <p:spPr>
          <a:xfrm rot="16200000">
            <a:off x="5225469" y="508584"/>
            <a:ext cx="400109" cy="2850041"/>
          </a:xfrm>
          <a:prstGeom prst="righ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CA"/>
          </a:p>
        </p:txBody>
      </p:sp>
      <p:sp>
        <p:nvSpPr>
          <p:cNvPr id="4" name="Rectangle 3">
            <a:extLst>
              <a:ext uri="{FF2B5EF4-FFF2-40B4-BE49-F238E27FC236}">
                <a16:creationId xmlns:a16="http://schemas.microsoft.com/office/drawing/2014/main" id="{1ED0A661-FA2C-486A-8959-1E6C817DF33C}"/>
              </a:ext>
            </a:extLst>
          </p:cNvPr>
          <p:cNvSpPr/>
          <p:nvPr/>
        </p:nvSpPr>
        <p:spPr>
          <a:xfrm>
            <a:off x="3875314" y="2245179"/>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A90C17F2-E80F-47D6-9C0A-B435CBCC1631}"/>
              </a:ext>
            </a:extLst>
          </p:cNvPr>
          <p:cNvSpPr/>
          <p:nvPr/>
        </p:nvSpPr>
        <p:spPr>
          <a:xfrm>
            <a:off x="6924947" y="2246211"/>
            <a:ext cx="2975230" cy="816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1798624-0056-4D65-9220-AFA96923DE34}"/>
              </a:ext>
            </a:extLst>
          </p:cNvPr>
          <p:cNvSpPr/>
          <p:nvPr/>
        </p:nvSpPr>
        <p:spPr>
          <a:xfrm>
            <a:off x="6924947" y="3148693"/>
            <a:ext cx="2975230"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A861F667-DA6F-4E25-8634-AF22EEA8C487}"/>
              </a:ext>
            </a:extLst>
          </p:cNvPr>
          <p:cNvSpPr/>
          <p:nvPr/>
        </p:nvSpPr>
        <p:spPr>
          <a:xfrm>
            <a:off x="6924947" y="3826018"/>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98E779B-5FE2-457C-870A-0B651387F948}"/>
              </a:ext>
            </a:extLst>
          </p:cNvPr>
          <p:cNvSpPr/>
          <p:nvPr/>
        </p:nvSpPr>
        <p:spPr>
          <a:xfrm>
            <a:off x="7913913" y="4503345"/>
            <a:ext cx="988967"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13CC607-A0CF-40F5-AAC4-D905F97266DF}"/>
              </a:ext>
            </a:extLst>
          </p:cNvPr>
          <p:cNvSpPr/>
          <p:nvPr/>
        </p:nvSpPr>
        <p:spPr>
          <a:xfrm>
            <a:off x="3918857" y="5189169"/>
            <a:ext cx="936171" cy="677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7AE0690-156A-4D0A-B253-EBA0A6208E37}"/>
              </a:ext>
            </a:extLst>
          </p:cNvPr>
          <p:cNvSpPr/>
          <p:nvPr/>
        </p:nvSpPr>
        <p:spPr>
          <a:xfrm>
            <a:off x="3934401" y="5884950"/>
            <a:ext cx="5899674" cy="720000"/>
          </a:xfrm>
          <a:prstGeom prst="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60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4" grpId="0" animBg="1"/>
      <p:bldP spid="4"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904621" y="1014684"/>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Limitations</a:t>
            </a:r>
            <a:endParaRPr lang="ko-KR" altLang="en-US" sz="44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5073708" y="1878761"/>
            <a:ext cx="5931365" cy="3170099"/>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defRPr/>
            </a:pPr>
            <a:r>
              <a:rPr lang="en-US" altLang="ko-KR" sz="2800" i="1" dirty="0">
                <a:solidFill>
                  <a:srgbClr val="87334A"/>
                </a:solidFill>
                <a:latin typeface="+mj-lt"/>
              </a:rPr>
              <a:t>Toronto Raptors only</a:t>
            </a:r>
          </a:p>
          <a:p>
            <a:pPr marL="342900" indent="-342900">
              <a:buFont typeface="Arial" panose="020B0604020202020204" pitchFamily="34" charset="0"/>
              <a:buChar char="•"/>
              <a:defRPr/>
            </a:pPr>
            <a:r>
              <a:rPr lang="en-US" altLang="ko-KR" sz="2800" i="1" dirty="0">
                <a:solidFill>
                  <a:srgbClr val="87334A"/>
                </a:solidFill>
                <a:latin typeface="+mj-lt"/>
              </a:rPr>
              <a:t>Qualitative factors</a:t>
            </a:r>
          </a:p>
          <a:p>
            <a:pPr marL="955045" lvl="1" indent="-457200">
              <a:buSzPct val="80000"/>
              <a:buFont typeface="Arial" panose="020B0604020202020204" pitchFamily="34" charset="0"/>
              <a:buChar char="•"/>
              <a:defRPr/>
            </a:pPr>
            <a:r>
              <a:rPr lang="en-US" altLang="ko-KR" sz="2400" i="1" dirty="0">
                <a:solidFill>
                  <a:srgbClr val="87334A"/>
                </a:solidFill>
                <a:latin typeface="+mj-lt"/>
              </a:rPr>
              <a:t>Health</a:t>
            </a:r>
          </a:p>
          <a:p>
            <a:pPr marL="955045" lvl="1" indent="-457200">
              <a:buSzPct val="80000"/>
              <a:buFont typeface="Arial" panose="020B0604020202020204" pitchFamily="34" charset="0"/>
              <a:buChar char="•"/>
              <a:defRPr/>
            </a:pPr>
            <a:r>
              <a:rPr lang="en-US" altLang="ko-KR" sz="2400" i="1" dirty="0">
                <a:solidFill>
                  <a:srgbClr val="87334A"/>
                </a:solidFill>
                <a:latin typeface="+mj-lt"/>
              </a:rPr>
              <a:t>Rapport with the team</a:t>
            </a:r>
          </a:p>
          <a:p>
            <a:pPr marL="955045" lvl="1" indent="-457200">
              <a:buSzPct val="80000"/>
              <a:buFont typeface="Arial" panose="020B0604020202020204" pitchFamily="34" charset="0"/>
              <a:buChar char="•"/>
              <a:defRPr/>
            </a:pPr>
            <a:r>
              <a:rPr lang="en-US" altLang="ko-KR" sz="2400" i="1" dirty="0">
                <a:solidFill>
                  <a:srgbClr val="87334A"/>
                </a:solidFill>
                <a:latin typeface="+mj-lt"/>
              </a:rPr>
              <a:t>Satisfaction with the coaching</a:t>
            </a:r>
          </a:p>
          <a:p>
            <a:pPr marL="955045" lvl="1" indent="-457200">
              <a:buSzPct val="80000"/>
              <a:buFont typeface="Arial" panose="020B0604020202020204" pitchFamily="34" charset="0"/>
              <a:buChar char="•"/>
              <a:defRPr/>
            </a:pPr>
            <a:r>
              <a:rPr lang="en-US" altLang="ko-KR" sz="2400" i="1" dirty="0">
                <a:solidFill>
                  <a:srgbClr val="87334A"/>
                </a:solidFill>
                <a:latin typeface="+mj-lt"/>
              </a:rPr>
              <a:t>Placement in the games</a:t>
            </a:r>
          </a:p>
          <a:p>
            <a:pPr marL="955045" lvl="1" indent="-457200">
              <a:buSzPct val="80000"/>
              <a:buFont typeface="Arial" panose="020B0604020202020204" pitchFamily="34" charset="0"/>
              <a:buChar char="•"/>
              <a:defRPr/>
            </a:pPr>
            <a:r>
              <a:rPr lang="en-US" altLang="ko-KR" sz="2400" i="1" dirty="0">
                <a:solidFill>
                  <a:srgbClr val="87334A"/>
                </a:solidFill>
                <a:latin typeface="+mj-lt"/>
              </a:rPr>
              <a:t>Happiness with the contract</a:t>
            </a:r>
          </a:p>
          <a:p>
            <a:pPr marL="955045" lvl="1" indent="-457200">
              <a:buSzPct val="80000"/>
              <a:buFont typeface="Arial" panose="020B0604020202020204" pitchFamily="34" charset="0"/>
              <a:buChar char="•"/>
              <a:defRPr/>
            </a:pPr>
            <a:r>
              <a:rPr lang="en-US" altLang="ko-KR" sz="2400" i="1" dirty="0">
                <a:solidFill>
                  <a:srgbClr val="87334A"/>
                </a:solidFill>
                <a:latin typeface="+mj-lt"/>
              </a:rPr>
              <a:t>Personal life</a:t>
            </a:r>
            <a:endParaRPr lang="en-US" altLang="ko-KR" sz="1600" b="1" i="1" dirty="0">
              <a:solidFill>
                <a:srgbClr val="87334A"/>
              </a:solidFill>
              <a:latin typeface="+mj-lt"/>
            </a:endParaRPr>
          </a:p>
        </p:txBody>
      </p:sp>
    </p:spTree>
    <p:extLst>
      <p:ext uri="{BB962C8B-B14F-4D97-AF65-F5344CB8AC3E}">
        <p14:creationId xmlns:p14="http://schemas.microsoft.com/office/powerpoint/2010/main" val="31182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7">
                                            <p:txEl>
                                              <p:pRg st="3" end="3"/>
                                            </p:txEl>
                                          </p:spTgt>
                                        </p:tgtEl>
                                        <p:attrNameLst>
                                          <p:attrName>style.visibility</p:attrName>
                                        </p:attrNameLst>
                                      </p:cBhvr>
                                      <p:to>
                                        <p:strVal val="visible"/>
                                      </p:to>
                                    </p:set>
                                    <p:animEffect transition="in" filter="fade">
                                      <p:cBhvr>
                                        <p:cTn id="20" dur="500"/>
                                        <p:tgtEl>
                                          <p:spTgt spid="4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animEffect transition="in" filter="fade">
                                      <p:cBhvr>
                                        <p:cTn id="23" dur="500"/>
                                        <p:tgtEl>
                                          <p:spTgt spid="4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xEl>
                                              <p:pRg st="5" end="5"/>
                                            </p:txEl>
                                          </p:spTgt>
                                        </p:tgtEl>
                                        <p:attrNameLst>
                                          <p:attrName>style.visibility</p:attrName>
                                        </p:attrNameLst>
                                      </p:cBhvr>
                                      <p:to>
                                        <p:strVal val="visible"/>
                                      </p:to>
                                    </p:set>
                                    <p:animEffect transition="in" filter="fade">
                                      <p:cBhvr>
                                        <p:cTn id="26" dur="500"/>
                                        <p:tgtEl>
                                          <p:spTgt spid="47">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xEl>
                                              <p:pRg st="6" end="6"/>
                                            </p:txEl>
                                          </p:spTgt>
                                        </p:tgtEl>
                                        <p:attrNameLst>
                                          <p:attrName>style.visibility</p:attrName>
                                        </p:attrNameLst>
                                      </p:cBhvr>
                                      <p:to>
                                        <p:strVal val="visible"/>
                                      </p:to>
                                    </p:set>
                                    <p:animEffect transition="in" filter="fade">
                                      <p:cBhvr>
                                        <p:cTn id="29" dur="500"/>
                                        <p:tgtEl>
                                          <p:spTgt spid="4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xEl>
                                              <p:pRg st="7" end="7"/>
                                            </p:txEl>
                                          </p:spTgt>
                                        </p:tgtEl>
                                        <p:attrNameLst>
                                          <p:attrName>style.visibility</p:attrName>
                                        </p:attrNameLst>
                                      </p:cBhvr>
                                      <p:to>
                                        <p:strVal val="visible"/>
                                      </p:to>
                                    </p:set>
                                    <p:animEffect transition="in" filter="fade">
                                      <p:cBhvr>
                                        <p:cTn id="32" dur="500"/>
                                        <p:tgtEl>
                                          <p:spTgt spid="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sp>
        <p:nvSpPr>
          <p:cNvPr id="5" name="TextBox 4">
            <a:extLst>
              <a:ext uri="{FF2B5EF4-FFF2-40B4-BE49-F238E27FC236}">
                <a16:creationId xmlns:a16="http://schemas.microsoft.com/office/drawing/2014/main" id="{F5A90117-5B47-4F65-A757-0927230572F0}"/>
              </a:ext>
            </a:extLst>
          </p:cNvPr>
          <p:cNvSpPr txBox="1"/>
          <p:nvPr/>
        </p:nvSpPr>
        <p:spPr>
          <a:xfrm>
            <a:off x="5016500" y="6324600"/>
            <a:ext cx="5074950"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pic>
        <p:nvPicPr>
          <p:cNvPr id="25" name="Picture 24">
            <a:extLst>
              <a:ext uri="{FF2B5EF4-FFF2-40B4-BE49-F238E27FC236}">
                <a16:creationId xmlns:a16="http://schemas.microsoft.com/office/drawing/2014/main" id="{1FB982B9-CEFB-490D-A0A8-BB921076D193}"/>
              </a:ext>
            </a:extLst>
          </p:cNvPr>
          <p:cNvPicPr>
            <a:picLocks noChangeAspect="1"/>
          </p:cNvPicPr>
          <p:nvPr/>
        </p:nvPicPr>
        <p:blipFill>
          <a:blip r:embed="rId3"/>
          <a:stretch>
            <a:fillRect/>
          </a:stretch>
        </p:blipFill>
        <p:spPr>
          <a:xfrm>
            <a:off x="2196649" y="2820568"/>
            <a:ext cx="7797113" cy="3237470"/>
          </a:xfrm>
          <a:prstGeom prst="rect">
            <a:avLst/>
          </a:prstGeom>
        </p:spPr>
      </p:pic>
    </p:spTree>
    <p:extLst>
      <p:ext uri="{BB962C8B-B14F-4D97-AF65-F5344CB8AC3E}">
        <p14:creationId xmlns:p14="http://schemas.microsoft.com/office/powerpoint/2010/main" val="419846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097"/>
            <a:ext cx="10971373" cy="798753"/>
          </a:xfrm>
        </p:spPr>
        <p:txBody>
          <a:bodyPr anchor="ctr">
            <a:normAutofit/>
          </a:bodyPr>
          <a:lstStyle/>
          <a:p>
            <a:r>
              <a:rPr lang="en-US" altLang="ko-KR" dirty="0"/>
              <a:t>Objectives</a:t>
            </a:r>
          </a:p>
        </p:txBody>
      </p:sp>
      <p:graphicFrame>
        <p:nvGraphicFramePr>
          <p:cNvPr id="9" name="내용 개체 틀 5">
            <a:extLst>
              <a:ext uri="{FF2B5EF4-FFF2-40B4-BE49-F238E27FC236}">
                <a16:creationId xmlns:a16="http://schemas.microsoft.com/office/drawing/2014/main" id="{3771103C-D13E-4CDB-BAAD-4CF7ACC7F130}"/>
              </a:ext>
            </a:extLst>
          </p:cNvPr>
          <p:cNvGraphicFramePr>
            <a:graphicFrameLocks noGrp="1"/>
          </p:cNvGraphicFramePr>
          <p:nvPr>
            <p:ph idx="1"/>
          </p:nvPr>
        </p:nvGraphicFramePr>
        <p:xfrm>
          <a:off x="609521" y="1485579"/>
          <a:ext cx="10971372" cy="4824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67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2683F43A-E38D-4961-A0F9-1605C6945FD0}"/>
                                            </p:graphicEl>
                                          </p:spTgt>
                                        </p:tgtEl>
                                        <p:attrNameLst>
                                          <p:attrName>style.visibility</p:attrName>
                                        </p:attrNameLst>
                                      </p:cBhvr>
                                      <p:to>
                                        <p:strVal val="visible"/>
                                      </p:to>
                                    </p:set>
                                    <p:animEffect transition="in" filter="fade">
                                      <p:cBhvr>
                                        <p:cTn id="7" dur="500"/>
                                        <p:tgtEl>
                                          <p:spTgt spid="9">
                                            <p:graphicEl>
                                              <a:dgm id="{2683F43A-E38D-4961-A0F9-1605C6945FD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14894D0D-9B5D-4858-93F5-C1101D18AB90}"/>
                                            </p:graphicEl>
                                          </p:spTgt>
                                        </p:tgtEl>
                                        <p:attrNameLst>
                                          <p:attrName>style.visibility</p:attrName>
                                        </p:attrNameLst>
                                      </p:cBhvr>
                                      <p:to>
                                        <p:strVal val="visible"/>
                                      </p:to>
                                    </p:set>
                                    <p:animEffect transition="in" filter="fade">
                                      <p:cBhvr>
                                        <p:cTn id="10" dur="500"/>
                                        <p:tgtEl>
                                          <p:spTgt spid="9">
                                            <p:graphicEl>
                                              <a:dgm id="{14894D0D-9B5D-4858-93F5-C1101D18AB9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EC8501CF-53D3-4CD1-9982-9C56B578E51C}"/>
                                            </p:graphicEl>
                                          </p:spTgt>
                                        </p:tgtEl>
                                        <p:attrNameLst>
                                          <p:attrName>style.visibility</p:attrName>
                                        </p:attrNameLst>
                                      </p:cBhvr>
                                      <p:to>
                                        <p:strVal val="visible"/>
                                      </p:to>
                                    </p:set>
                                    <p:animEffect transition="in" filter="fade">
                                      <p:cBhvr>
                                        <p:cTn id="13" dur="500"/>
                                        <p:tgtEl>
                                          <p:spTgt spid="9">
                                            <p:graphicEl>
                                              <a:dgm id="{EC8501CF-53D3-4CD1-9982-9C56B578E51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83617EE4-B004-402F-A483-74015FFBD04C}"/>
                                            </p:graphicEl>
                                          </p:spTgt>
                                        </p:tgtEl>
                                        <p:attrNameLst>
                                          <p:attrName>style.visibility</p:attrName>
                                        </p:attrNameLst>
                                      </p:cBhvr>
                                      <p:to>
                                        <p:strVal val="visible"/>
                                      </p:to>
                                    </p:set>
                                    <p:animEffect transition="in" filter="fade">
                                      <p:cBhvr>
                                        <p:cTn id="18" dur="500"/>
                                        <p:tgtEl>
                                          <p:spTgt spid="9">
                                            <p:graphicEl>
                                              <a:dgm id="{83617EE4-B004-402F-A483-74015FFBD04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11CA7FE-17A9-4081-B143-1EFF1BB61916}"/>
                                            </p:graphicEl>
                                          </p:spTgt>
                                        </p:tgtEl>
                                        <p:attrNameLst>
                                          <p:attrName>style.visibility</p:attrName>
                                        </p:attrNameLst>
                                      </p:cBhvr>
                                      <p:to>
                                        <p:strVal val="visible"/>
                                      </p:to>
                                    </p:set>
                                    <p:animEffect transition="in" filter="fade">
                                      <p:cBhvr>
                                        <p:cTn id="21" dur="500"/>
                                        <p:tgtEl>
                                          <p:spTgt spid="9">
                                            <p:graphicEl>
                                              <a:dgm id="{111CA7FE-17A9-4081-B143-1EFF1BB61916}"/>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E7CF671E-8636-4BA9-88F8-4415716E67F4}"/>
                                            </p:graphicEl>
                                          </p:spTgt>
                                        </p:tgtEl>
                                        <p:attrNameLst>
                                          <p:attrName>style.visibility</p:attrName>
                                        </p:attrNameLst>
                                      </p:cBhvr>
                                      <p:to>
                                        <p:strVal val="visible"/>
                                      </p:to>
                                    </p:set>
                                    <p:animEffect transition="in" filter="fade">
                                      <p:cBhvr>
                                        <p:cTn id="24" dur="500"/>
                                        <p:tgtEl>
                                          <p:spTgt spid="9">
                                            <p:graphicEl>
                                              <a:dgm id="{E7CF671E-8636-4BA9-88F8-4415716E67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A0DD71-825C-4331-95C1-81459F90E844}"/>
              </a:ext>
            </a:extLst>
          </p:cNvPr>
          <p:cNvPicPr>
            <a:picLocks noChangeAspect="1"/>
          </p:cNvPicPr>
          <p:nvPr/>
        </p:nvPicPr>
        <p:blipFill>
          <a:blip r:embed="rId3"/>
          <a:stretch>
            <a:fillRect/>
          </a:stretch>
        </p:blipFill>
        <p:spPr>
          <a:xfrm>
            <a:off x="2524012" y="3185364"/>
            <a:ext cx="8391525" cy="3143250"/>
          </a:xfrm>
          <a:prstGeom prst="rect">
            <a:avLst/>
          </a:prstGeom>
        </p:spPr>
      </p:pic>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4892841" cy="1427743"/>
          </a:xfrm>
        </p:spPr>
        <p:txBody>
          <a:bodyPr>
            <a:normAutofit lnSpcReduction="10000"/>
          </a:bodyPr>
          <a:lstStyle/>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rPr>
              <a:t>PlayerGameLogs</a:t>
            </a:r>
          </a:p>
          <a:p>
            <a:pPr lvl="2">
              <a:buFont typeface="Arial" panose="020B0604020202020204" pitchFamily="34" charset="0"/>
              <a:buChar char="•"/>
              <a:defRPr/>
            </a:pPr>
            <a:r>
              <a:rPr lang="en-US" altLang="ko-KR" sz="2000" i="1" dirty="0">
                <a:solidFill>
                  <a:prstClr val="black">
                    <a:lumMod val="75000"/>
                    <a:lumOff val="25000"/>
                  </a:prstClr>
                </a:solidFill>
                <a:latin typeface="Calibri"/>
              </a:rPr>
              <a:t>Open access API (nba_api)</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lang="en-US" altLang="ko-KR" sz="2000" i="1" dirty="0">
                <a:solidFill>
                  <a:prstClr val="black">
                    <a:lumMod val="75000"/>
                    <a:lumOff val="25000"/>
                  </a:prstClr>
                </a:solidFill>
                <a:latin typeface="Calibri"/>
              </a:rPr>
              <a:t>Seasons 2005-2020</a:t>
            </a:r>
          </a:p>
          <a:p>
            <a:pPr lvl="2">
              <a:buFont typeface="Arial" panose="020B0604020202020204" pitchFamily="34" charset="0"/>
              <a:buChar char="•"/>
              <a:defRPr/>
            </a:pPr>
            <a:r>
              <a:rPr lang="en-US" altLang="ko-KR" sz="2000" i="1" dirty="0">
                <a:solidFill>
                  <a:prstClr val="black">
                    <a:lumMod val="75000"/>
                    <a:lumOff val="25000"/>
                  </a:prstClr>
                </a:solidFill>
                <a:latin typeface="Calibri"/>
              </a:rPr>
              <a:t>Total ~450K records, 34 features</a:t>
            </a:r>
          </a:p>
          <a:p>
            <a:pPr marL="995690" marR="0" lvl="2" indent="0" algn="l" defTabSz="995690" rtl="0" eaLnBrk="1" fontAlgn="auto" latinLnBrk="1" hangingPunct="1">
              <a:lnSpc>
                <a:spcPct val="100000"/>
              </a:lnSpc>
              <a:spcBef>
                <a:spcPct val="20000"/>
              </a:spcBef>
              <a:spcAft>
                <a:spcPts val="0"/>
              </a:spcAft>
              <a:buClrTx/>
              <a:buSzTx/>
              <a:tabLst/>
              <a:defRPr/>
            </a:pPr>
            <a:endParaRPr kumimoji="0" lang="en-US" altLang="ko-KR" sz="2000" b="0" i="1" u="none" strike="noStrike" kern="1200" cap="none" spc="0" normalizeH="0" baseline="0" noProof="0" dirty="0">
              <a:ln>
                <a:noFill/>
              </a:ln>
              <a:solidFill>
                <a:prstClr val="black">
                  <a:lumMod val="75000"/>
                  <a:lumOff val="25000"/>
                </a:prstClr>
              </a:solidFill>
              <a:effectLst/>
              <a:uLnTx/>
              <a:uFillTx/>
              <a:latin typeface="Calibri"/>
            </a:endParaRPr>
          </a:p>
        </p:txBody>
      </p:sp>
      <p:sp>
        <p:nvSpPr>
          <p:cNvPr id="9" name="TextBox 8">
            <a:extLst>
              <a:ext uri="{FF2B5EF4-FFF2-40B4-BE49-F238E27FC236}">
                <a16:creationId xmlns:a16="http://schemas.microsoft.com/office/drawing/2014/main" id="{CE64A20E-9B9A-4292-94B5-C5344F7A5F57}"/>
              </a:ext>
            </a:extLst>
          </p:cNvPr>
          <p:cNvSpPr txBox="1"/>
          <p:nvPr/>
        </p:nvSpPr>
        <p:spPr>
          <a:xfrm>
            <a:off x="6719775" y="1462838"/>
            <a:ext cx="4702249" cy="1508105"/>
          </a:xfrm>
          <a:prstGeom prst="rect">
            <a:avLst/>
          </a:prstGeom>
          <a:noFill/>
        </p:spPr>
        <p:txBody>
          <a:bodyPr wrap="square">
            <a:spAutoFit/>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b="0" i="1" u="none" strike="noStrike" kern="1200" cap="none" spc="0" normalizeH="0" baseline="0" noProof="0" dirty="0">
                <a:ln>
                  <a:noFill/>
                </a:ln>
                <a:solidFill>
                  <a:prstClr val="black">
                    <a:lumMod val="75000"/>
                    <a:lumOff val="25000"/>
                  </a:prstClr>
                </a:solidFill>
                <a:effectLst/>
                <a:uLnTx/>
                <a:uFillTx/>
                <a:latin typeface="Calibri"/>
              </a:rPr>
              <a:t>NBA Player Salaries </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ESPN for the historical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err="1">
                <a:ln>
                  <a:noFill/>
                </a:ln>
                <a:solidFill>
                  <a:prstClr val="black">
                    <a:lumMod val="75000"/>
                    <a:lumOff val="25000"/>
                  </a:prstClr>
                </a:solidFill>
                <a:effectLst/>
                <a:uLnTx/>
                <a:uFillTx/>
                <a:latin typeface="Calibri"/>
              </a:rPr>
              <a:t>Hoopshype</a:t>
            </a: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 for future data</a:t>
            </a:r>
          </a:p>
          <a:p>
            <a:pPr marL="746768" lvl="1" indent="-248923">
              <a:spcBef>
                <a:spcPct val="20000"/>
              </a:spcBef>
              <a:buFont typeface="Arial" panose="020B0604020202020204" pitchFamily="34" charset="0"/>
              <a:buChar char="•"/>
              <a:defRPr/>
            </a:pPr>
            <a:r>
              <a:rPr kumimoji="0" lang="en-US" altLang="ko-KR" b="0" i="1" u="none" strike="noStrike" kern="1200" cap="none" spc="0" normalizeH="0" baseline="0" noProof="0" dirty="0">
                <a:ln>
                  <a:noFill/>
                </a:ln>
                <a:solidFill>
                  <a:prstClr val="black">
                    <a:lumMod val="75000"/>
                    <a:lumOff val="25000"/>
                  </a:prstClr>
                </a:solidFill>
                <a:effectLst/>
                <a:uLnTx/>
                <a:uFillTx/>
                <a:latin typeface="Calibri"/>
              </a:rPr>
              <a:t>489 records</a:t>
            </a:r>
          </a:p>
        </p:txBody>
      </p:sp>
      <p:pic>
        <p:nvPicPr>
          <p:cNvPr id="12" name="Picture 11">
            <a:extLst>
              <a:ext uri="{FF2B5EF4-FFF2-40B4-BE49-F238E27FC236}">
                <a16:creationId xmlns:a16="http://schemas.microsoft.com/office/drawing/2014/main" id="{E9C8EF97-BFE1-4D2E-8007-7B27E0BDA101}"/>
              </a:ext>
            </a:extLst>
          </p:cNvPr>
          <p:cNvPicPr>
            <a:picLocks noChangeAspect="1"/>
          </p:cNvPicPr>
          <p:nvPr/>
        </p:nvPicPr>
        <p:blipFill>
          <a:blip r:embed="rId4"/>
          <a:stretch>
            <a:fillRect/>
          </a:stretch>
        </p:blipFill>
        <p:spPr>
          <a:xfrm>
            <a:off x="5295232" y="3829050"/>
            <a:ext cx="5553075" cy="533400"/>
          </a:xfrm>
          <a:prstGeom prst="rect">
            <a:avLst/>
          </a:prstGeom>
          <a:ln w="50800">
            <a:solidFill>
              <a:srgbClr val="C00000"/>
            </a:solidFill>
          </a:ln>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Effect transition="in" filter="fade">
                                      <p:cBhvr>
                                        <p:cTn id="29" dur="500"/>
                                        <p:tgtEl>
                                          <p:spTgt spid="9">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sz="2400" dirty="0">
                <a:solidFill>
                  <a:srgbClr val="87334A"/>
                </a:solidFill>
              </a:rPr>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xit" presetSubtype="0" fill="hold" grpId="1" nodeType="with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ppt_w</p:attrName>
                                        </p:attrNameLst>
                                      </p:cBhvr>
                                      <p:tavLst>
                                        <p:tav tm="0" fmla="#ppt_w*sin(2.5*pi*$)">
                                          <p:val>
                                            <p:fltVal val="0"/>
                                          </p:val>
                                        </p:tav>
                                        <p:tav tm="100000">
                                          <p:val>
                                            <p:fltVal val="1"/>
                                          </p:val>
                                        </p:tav>
                                      </p:tavLst>
                                    </p:anim>
                                    <p:anim calcmode="lin" valueType="num">
                                      <p:cBhvr>
                                        <p:cTn id="38" dur="1000" fill="hold"/>
                                        <p:tgtEl>
                                          <p:spTgt spid="10"/>
                                        </p:tgtEl>
                                        <p:attrNameLst>
                                          <p:attrName>ppt_h</p:attrName>
                                        </p:attrNameLst>
                                      </p:cBhvr>
                                      <p:tavLst>
                                        <p:tav tm="0">
                                          <p:val>
                                            <p:strVal val="#ppt_h"/>
                                          </p:val>
                                        </p:tav>
                                        <p:tav tm="100000">
                                          <p:val>
                                            <p:strVal val="#ppt_h"/>
                                          </p:val>
                                        </p:tav>
                                      </p:tavLst>
                                    </p:anim>
                                  </p:childTnLst>
                                </p:cTn>
                              </p:par>
                              <p:par>
                                <p:cTn id="39" presetID="10" presetClass="exit" presetSubtype="0" fill="hold" grpId="1" nodeType="with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39340"/>
            <a:ext cx="3037615" cy="798753"/>
          </a:xfrm>
        </p:spPr>
        <p:txBody>
          <a:bodyPr/>
          <a:lstStyle/>
          <a:p>
            <a:r>
              <a:rPr lang="en-US" altLang="ko-KR" dirty="0"/>
              <a:t>Data Analysis</a:t>
            </a:r>
          </a:p>
        </p:txBody>
      </p:sp>
      <p:sp>
        <p:nvSpPr>
          <p:cNvPr id="4" name="Flowchart: Terminator 3">
            <a:extLst>
              <a:ext uri="{FF2B5EF4-FFF2-40B4-BE49-F238E27FC236}">
                <a16:creationId xmlns:a16="http://schemas.microsoft.com/office/drawing/2014/main" id="{B0E10F12-9AFF-4839-9556-386595011C5D}"/>
              </a:ext>
            </a:extLst>
          </p:cNvPr>
          <p:cNvSpPr/>
          <p:nvPr/>
        </p:nvSpPr>
        <p:spPr>
          <a:xfrm>
            <a:off x="2305947" y="2542765"/>
            <a:ext cx="1771200" cy="570766"/>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err="1"/>
              <a:t>PlayerGameLogs</a:t>
            </a:r>
            <a:r>
              <a:rPr lang="en-CA" sz="1200" dirty="0"/>
              <a:t> Data</a:t>
            </a:r>
          </a:p>
        </p:txBody>
      </p:sp>
      <p:sp>
        <p:nvSpPr>
          <p:cNvPr id="5" name="Flowchart: Process 4">
            <a:extLst>
              <a:ext uri="{FF2B5EF4-FFF2-40B4-BE49-F238E27FC236}">
                <a16:creationId xmlns:a16="http://schemas.microsoft.com/office/drawing/2014/main" id="{F2EC906E-5D97-4DBE-85FD-01DBC5657F8F}"/>
              </a:ext>
            </a:extLst>
          </p:cNvPr>
          <p:cNvSpPr/>
          <p:nvPr/>
        </p:nvSpPr>
        <p:spPr>
          <a:xfrm>
            <a:off x="4624950" y="2521861"/>
            <a:ext cx="1453962" cy="587099"/>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Add features </a:t>
            </a:r>
          </a:p>
          <a:p>
            <a:pPr algn="ctr"/>
            <a:r>
              <a:rPr lang="en-CA" sz="1200" dirty="0"/>
              <a:t>“</a:t>
            </a:r>
            <a:r>
              <a:rPr lang="en-CA" sz="1200" dirty="0" err="1"/>
              <a:t>Game_Type</a:t>
            </a:r>
            <a:r>
              <a:rPr lang="en-CA" sz="1200" dirty="0"/>
              <a:t>” and “Salary”</a:t>
            </a:r>
          </a:p>
        </p:txBody>
      </p:sp>
      <p:sp>
        <p:nvSpPr>
          <p:cNvPr id="7" name="Flowchart: Process 6">
            <a:extLst>
              <a:ext uri="{FF2B5EF4-FFF2-40B4-BE49-F238E27FC236}">
                <a16:creationId xmlns:a16="http://schemas.microsoft.com/office/drawing/2014/main" id="{8E427F10-B40B-4366-BCD9-C2C9AB26ABE8}"/>
              </a:ext>
            </a:extLst>
          </p:cNvPr>
          <p:cNvSpPr/>
          <p:nvPr/>
        </p:nvSpPr>
        <p:spPr>
          <a:xfrm>
            <a:off x="6745045" y="2521862"/>
            <a:ext cx="1108036" cy="591670"/>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a:t>
            </a:r>
          </a:p>
          <a:p>
            <a:pPr algn="ctr"/>
            <a:r>
              <a:rPr lang="en-CA" sz="1200" dirty="0"/>
              <a:t>Cleaning</a:t>
            </a:r>
          </a:p>
        </p:txBody>
      </p:sp>
      <p:sp>
        <p:nvSpPr>
          <p:cNvPr id="9" name="Flowchart: Process 8">
            <a:extLst>
              <a:ext uri="{FF2B5EF4-FFF2-40B4-BE49-F238E27FC236}">
                <a16:creationId xmlns:a16="http://schemas.microsoft.com/office/drawing/2014/main" id="{22FC09CE-F6A2-4806-940C-6B3397C82854}"/>
              </a:ext>
            </a:extLst>
          </p:cNvPr>
          <p:cNvSpPr/>
          <p:nvPr/>
        </p:nvSpPr>
        <p:spPr>
          <a:xfrm>
            <a:off x="8670661" y="2521860"/>
            <a:ext cx="1968648" cy="57634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Data Enhancements:</a:t>
            </a:r>
          </a:p>
          <a:p>
            <a:pPr algn="ctr"/>
            <a:r>
              <a:rPr lang="en-CA" sz="1200" dirty="0"/>
              <a:t>Calculate Advanced Statistics</a:t>
            </a:r>
          </a:p>
          <a:p>
            <a:pPr algn="ctr"/>
            <a:r>
              <a:rPr lang="en-CA" sz="1200" dirty="0"/>
              <a:t>(PIE and PER)</a:t>
            </a:r>
          </a:p>
        </p:txBody>
      </p:sp>
      <p:sp>
        <p:nvSpPr>
          <p:cNvPr id="11" name="Flowchart: Process 10">
            <a:extLst>
              <a:ext uri="{FF2B5EF4-FFF2-40B4-BE49-F238E27FC236}">
                <a16:creationId xmlns:a16="http://schemas.microsoft.com/office/drawing/2014/main" id="{E8390C0C-FE26-4039-85D7-788FF3A59F0C}"/>
              </a:ext>
            </a:extLst>
          </p:cNvPr>
          <p:cNvSpPr/>
          <p:nvPr/>
        </p:nvSpPr>
        <p:spPr>
          <a:xfrm>
            <a:off x="10289895" y="3880114"/>
            <a:ext cx="1253060"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Filter data to </a:t>
            </a:r>
          </a:p>
          <a:p>
            <a:pPr algn="ctr"/>
            <a:r>
              <a:rPr lang="en-CA" sz="1200" dirty="0"/>
              <a:t>Toronto Raptors</a:t>
            </a:r>
          </a:p>
        </p:txBody>
      </p:sp>
      <p:sp>
        <p:nvSpPr>
          <p:cNvPr id="12" name="Flowchart: Process 11">
            <a:extLst>
              <a:ext uri="{FF2B5EF4-FFF2-40B4-BE49-F238E27FC236}">
                <a16:creationId xmlns:a16="http://schemas.microsoft.com/office/drawing/2014/main" id="{66739A54-051A-416D-B937-5C9587B7CF82}"/>
              </a:ext>
            </a:extLst>
          </p:cNvPr>
          <p:cNvSpPr/>
          <p:nvPr/>
        </p:nvSpPr>
        <p:spPr>
          <a:xfrm>
            <a:off x="8304903" y="3881813"/>
            <a:ext cx="1579563"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Remove irrelevant</a:t>
            </a:r>
          </a:p>
          <a:p>
            <a:pPr algn="ctr"/>
            <a:r>
              <a:rPr lang="en-CA" sz="1200" dirty="0"/>
              <a:t>features</a:t>
            </a:r>
          </a:p>
        </p:txBody>
      </p:sp>
      <p:sp>
        <p:nvSpPr>
          <p:cNvPr id="13" name="Flowchart: Process 12">
            <a:extLst>
              <a:ext uri="{FF2B5EF4-FFF2-40B4-BE49-F238E27FC236}">
                <a16:creationId xmlns:a16="http://schemas.microsoft.com/office/drawing/2014/main" id="{05A7D2A9-2FB7-4759-B244-229D18FEF97B}"/>
              </a:ext>
            </a:extLst>
          </p:cNvPr>
          <p:cNvSpPr/>
          <p:nvPr/>
        </p:nvSpPr>
        <p:spPr>
          <a:xfrm>
            <a:off x="6357769" y="3880114"/>
            <a:ext cx="1495312"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Transform</a:t>
            </a:r>
          </a:p>
          <a:p>
            <a:pPr algn="ctr"/>
            <a:r>
              <a:rPr lang="en-CA" sz="1200" dirty="0"/>
              <a:t>Categorical </a:t>
            </a:r>
          </a:p>
          <a:p>
            <a:pPr algn="ctr"/>
            <a:r>
              <a:rPr lang="en-CA" sz="1200" dirty="0"/>
              <a:t>variables</a:t>
            </a:r>
          </a:p>
        </p:txBody>
      </p:sp>
      <p:sp>
        <p:nvSpPr>
          <p:cNvPr id="14" name="Flowchart: Process 13">
            <a:extLst>
              <a:ext uri="{FF2B5EF4-FFF2-40B4-BE49-F238E27FC236}">
                <a16:creationId xmlns:a16="http://schemas.microsoft.com/office/drawing/2014/main" id="{7A03C6BB-FE9C-4866-9CD5-E858A4DBE967}"/>
              </a:ext>
            </a:extLst>
          </p:cNvPr>
          <p:cNvSpPr/>
          <p:nvPr/>
        </p:nvSpPr>
        <p:spPr>
          <a:xfrm>
            <a:off x="4433577" y="3880114"/>
            <a:ext cx="12909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Define Target</a:t>
            </a:r>
          </a:p>
          <a:p>
            <a:pPr algn="ctr"/>
            <a:r>
              <a:rPr lang="en-CA" sz="1200" dirty="0"/>
              <a:t>variable</a:t>
            </a:r>
          </a:p>
        </p:txBody>
      </p:sp>
      <p:sp>
        <p:nvSpPr>
          <p:cNvPr id="15" name="Flowchart: Process 14">
            <a:extLst>
              <a:ext uri="{FF2B5EF4-FFF2-40B4-BE49-F238E27FC236}">
                <a16:creationId xmlns:a16="http://schemas.microsoft.com/office/drawing/2014/main" id="{88C7B187-52A7-462C-BA90-C9FA517ACE13}"/>
              </a:ext>
            </a:extLst>
          </p:cNvPr>
          <p:cNvSpPr/>
          <p:nvPr/>
        </p:nvSpPr>
        <p:spPr>
          <a:xfrm>
            <a:off x="2365318" y="3880114"/>
            <a:ext cx="1495311" cy="59167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Prepare data by</a:t>
            </a:r>
          </a:p>
          <a:p>
            <a:pPr algn="ctr"/>
            <a:r>
              <a:rPr lang="en-CA" sz="1200" dirty="0"/>
              <a:t>Season type</a:t>
            </a:r>
          </a:p>
        </p:txBody>
      </p:sp>
      <p:sp>
        <p:nvSpPr>
          <p:cNvPr id="16" name="Flowchart: Process 15">
            <a:extLst>
              <a:ext uri="{FF2B5EF4-FFF2-40B4-BE49-F238E27FC236}">
                <a16:creationId xmlns:a16="http://schemas.microsoft.com/office/drawing/2014/main" id="{4A2A2E3A-452F-4730-A5FD-12798FCEF6BE}"/>
              </a:ext>
            </a:extLst>
          </p:cNvPr>
          <p:cNvSpPr/>
          <p:nvPr/>
        </p:nvSpPr>
        <p:spPr>
          <a:xfrm>
            <a:off x="2365317" y="5231881"/>
            <a:ext cx="1495311" cy="609522"/>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Drop the features </a:t>
            </a:r>
          </a:p>
          <a:p>
            <a:pPr algn="ctr"/>
            <a:r>
              <a:rPr lang="en-CA" sz="1200" dirty="0"/>
              <a:t>which are strongly</a:t>
            </a:r>
          </a:p>
          <a:p>
            <a:pPr algn="ctr"/>
            <a:r>
              <a:rPr lang="en-CA" sz="1200" dirty="0"/>
              <a:t>correlated</a:t>
            </a:r>
          </a:p>
        </p:txBody>
      </p:sp>
      <p:sp>
        <p:nvSpPr>
          <p:cNvPr id="17" name="Flowchart: Process 16">
            <a:extLst>
              <a:ext uri="{FF2B5EF4-FFF2-40B4-BE49-F238E27FC236}">
                <a16:creationId xmlns:a16="http://schemas.microsoft.com/office/drawing/2014/main" id="{4410004A-8220-4B49-82EB-60F33D6E8359}"/>
              </a:ext>
            </a:extLst>
          </p:cNvPr>
          <p:cNvSpPr/>
          <p:nvPr/>
        </p:nvSpPr>
        <p:spPr>
          <a:xfrm>
            <a:off x="4641244" y="5240806"/>
            <a:ext cx="1011218" cy="591671"/>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Build</a:t>
            </a:r>
          </a:p>
          <a:p>
            <a:pPr algn="ctr"/>
            <a:r>
              <a:rPr lang="en-CA" sz="1200" dirty="0"/>
              <a:t>models</a:t>
            </a:r>
          </a:p>
        </p:txBody>
      </p:sp>
      <p:sp>
        <p:nvSpPr>
          <p:cNvPr id="18" name="Flowchart: Process 17">
            <a:extLst>
              <a:ext uri="{FF2B5EF4-FFF2-40B4-BE49-F238E27FC236}">
                <a16:creationId xmlns:a16="http://schemas.microsoft.com/office/drawing/2014/main" id="{7C497484-FB66-4417-A563-D01DA736D7E5}"/>
              </a:ext>
            </a:extLst>
          </p:cNvPr>
          <p:cNvSpPr/>
          <p:nvPr/>
        </p:nvSpPr>
        <p:spPr>
          <a:xfrm>
            <a:off x="6607195" y="5231880"/>
            <a:ext cx="1342706" cy="609523"/>
          </a:xfrm>
          <a:prstGeom prst="flowChartProcess">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Find 3 Top</a:t>
            </a:r>
          </a:p>
          <a:p>
            <a:pPr algn="ctr"/>
            <a:r>
              <a:rPr lang="en-CA" sz="1200" dirty="0"/>
              <a:t>Important features</a:t>
            </a:r>
          </a:p>
        </p:txBody>
      </p:sp>
      <p:sp>
        <p:nvSpPr>
          <p:cNvPr id="20" name="Flowchart: Terminator 19">
            <a:extLst>
              <a:ext uri="{FF2B5EF4-FFF2-40B4-BE49-F238E27FC236}">
                <a16:creationId xmlns:a16="http://schemas.microsoft.com/office/drawing/2014/main" id="{EB3BB9C7-B6DD-400E-9A44-1C4A90065E0C}"/>
              </a:ext>
            </a:extLst>
          </p:cNvPr>
          <p:cNvSpPr/>
          <p:nvPr/>
        </p:nvSpPr>
        <p:spPr>
          <a:xfrm>
            <a:off x="8670661" y="5231880"/>
            <a:ext cx="1968649" cy="600597"/>
          </a:xfrm>
          <a:prstGeom prst="flowChartTermina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1200" dirty="0"/>
              <a:t>Compare and select the </a:t>
            </a:r>
          </a:p>
          <a:p>
            <a:pPr algn="ctr"/>
            <a:r>
              <a:rPr lang="en-CA" sz="1200" dirty="0"/>
              <a:t>best model</a:t>
            </a:r>
          </a:p>
        </p:txBody>
      </p:sp>
      <p:cxnSp>
        <p:nvCxnSpPr>
          <p:cNvPr id="23" name="Straight Arrow Connector 22">
            <a:extLst>
              <a:ext uri="{FF2B5EF4-FFF2-40B4-BE49-F238E27FC236}">
                <a16:creationId xmlns:a16="http://schemas.microsoft.com/office/drawing/2014/main" id="{C6600B12-03CA-4F71-84DD-449A2171F399}"/>
              </a:ext>
            </a:extLst>
          </p:cNvPr>
          <p:cNvCxnSpPr>
            <a:cxnSpLocks/>
            <a:stCxn id="4" idx="3"/>
            <a:endCxn id="5" idx="1"/>
          </p:cNvCxnSpPr>
          <p:nvPr/>
        </p:nvCxnSpPr>
        <p:spPr>
          <a:xfrm flipV="1">
            <a:off x="4077147" y="2815411"/>
            <a:ext cx="547803" cy="12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E8E45934-4851-4414-997C-BDB4E7A02874}"/>
              </a:ext>
            </a:extLst>
          </p:cNvPr>
          <p:cNvCxnSpPr>
            <a:cxnSpLocks/>
          </p:cNvCxnSpPr>
          <p:nvPr/>
        </p:nvCxnSpPr>
        <p:spPr>
          <a:xfrm>
            <a:off x="6078912" y="2815411"/>
            <a:ext cx="666133" cy="2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a:extLst>
              <a:ext uri="{FF2B5EF4-FFF2-40B4-BE49-F238E27FC236}">
                <a16:creationId xmlns:a16="http://schemas.microsoft.com/office/drawing/2014/main" id="{58A7F5E9-636D-4782-BF9A-EE575B649D54}"/>
              </a:ext>
            </a:extLst>
          </p:cNvPr>
          <p:cNvCxnSpPr>
            <a:cxnSpLocks/>
            <a:stCxn id="7" idx="3"/>
            <a:endCxn id="9" idx="1"/>
          </p:cNvCxnSpPr>
          <p:nvPr/>
        </p:nvCxnSpPr>
        <p:spPr>
          <a:xfrm flipV="1">
            <a:off x="7853081" y="2810032"/>
            <a:ext cx="817580" cy="766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a:extLst>
              <a:ext uri="{FF2B5EF4-FFF2-40B4-BE49-F238E27FC236}">
                <a16:creationId xmlns:a16="http://schemas.microsoft.com/office/drawing/2014/main" id="{6445A33A-4D17-41F6-B6EF-D42BC6B81146}"/>
              </a:ext>
            </a:extLst>
          </p:cNvPr>
          <p:cNvCxnSpPr>
            <a:cxnSpLocks/>
            <a:stCxn id="11" idx="1"/>
            <a:endCxn id="12" idx="3"/>
          </p:cNvCxnSpPr>
          <p:nvPr/>
        </p:nvCxnSpPr>
        <p:spPr>
          <a:xfrm flipH="1">
            <a:off x="9884466" y="4175950"/>
            <a:ext cx="405429"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6" name="Connector: Elbow 35">
            <a:extLst>
              <a:ext uri="{FF2B5EF4-FFF2-40B4-BE49-F238E27FC236}">
                <a16:creationId xmlns:a16="http://schemas.microsoft.com/office/drawing/2014/main" id="{4F86B45D-C7C9-491A-A1EF-D119EE1A0B92}"/>
              </a:ext>
            </a:extLst>
          </p:cNvPr>
          <p:cNvCxnSpPr>
            <a:stCxn id="9" idx="3"/>
            <a:endCxn id="11" idx="0"/>
          </p:cNvCxnSpPr>
          <p:nvPr/>
        </p:nvCxnSpPr>
        <p:spPr>
          <a:xfrm>
            <a:off x="10639309" y="2810032"/>
            <a:ext cx="277116" cy="107008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6CAD2577-317A-45A0-8214-CED8FF0C3FF7}"/>
              </a:ext>
            </a:extLst>
          </p:cNvPr>
          <p:cNvCxnSpPr>
            <a:cxnSpLocks/>
            <a:stCxn id="12" idx="1"/>
            <a:endCxn id="13" idx="3"/>
          </p:cNvCxnSpPr>
          <p:nvPr/>
        </p:nvCxnSpPr>
        <p:spPr>
          <a:xfrm flipH="1" flipV="1">
            <a:off x="7853081" y="4175950"/>
            <a:ext cx="451822" cy="16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a:extLst>
              <a:ext uri="{FF2B5EF4-FFF2-40B4-BE49-F238E27FC236}">
                <a16:creationId xmlns:a16="http://schemas.microsoft.com/office/drawing/2014/main" id="{656C842A-FD5D-45D6-82C7-9D42205461E9}"/>
              </a:ext>
            </a:extLst>
          </p:cNvPr>
          <p:cNvCxnSpPr>
            <a:cxnSpLocks/>
            <a:stCxn id="13" idx="1"/>
            <a:endCxn id="14" idx="3"/>
          </p:cNvCxnSpPr>
          <p:nvPr/>
        </p:nvCxnSpPr>
        <p:spPr>
          <a:xfrm flipH="1">
            <a:off x="5724495" y="4175950"/>
            <a:ext cx="633274"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3" name="Straight Arrow Connector 42">
            <a:extLst>
              <a:ext uri="{FF2B5EF4-FFF2-40B4-BE49-F238E27FC236}">
                <a16:creationId xmlns:a16="http://schemas.microsoft.com/office/drawing/2014/main" id="{AE354F03-74BB-4721-AE2F-D533809BEB14}"/>
              </a:ext>
            </a:extLst>
          </p:cNvPr>
          <p:cNvCxnSpPr>
            <a:cxnSpLocks/>
            <a:stCxn id="14" idx="1"/>
            <a:endCxn id="15" idx="3"/>
          </p:cNvCxnSpPr>
          <p:nvPr/>
        </p:nvCxnSpPr>
        <p:spPr>
          <a:xfrm flipH="1">
            <a:off x="3860629" y="4175950"/>
            <a:ext cx="572948"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6" name="Straight Arrow Connector 45">
            <a:extLst>
              <a:ext uri="{FF2B5EF4-FFF2-40B4-BE49-F238E27FC236}">
                <a16:creationId xmlns:a16="http://schemas.microsoft.com/office/drawing/2014/main" id="{55590592-B2F7-4EE1-8068-DDAD70643B0D}"/>
              </a:ext>
            </a:extLst>
          </p:cNvPr>
          <p:cNvCxnSpPr>
            <a:cxnSpLocks/>
            <a:stCxn id="15" idx="2"/>
            <a:endCxn id="16" idx="0"/>
          </p:cNvCxnSpPr>
          <p:nvPr/>
        </p:nvCxnSpPr>
        <p:spPr>
          <a:xfrm flipH="1">
            <a:off x="3112973" y="4471786"/>
            <a:ext cx="1" cy="76009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D011AAE4-F08F-4DAD-B857-9B7687C2B386}"/>
              </a:ext>
            </a:extLst>
          </p:cNvPr>
          <p:cNvCxnSpPr>
            <a:cxnSpLocks/>
            <a:stCxn id="16" idx="3"/>
            <a:endCxn id="17" idx="1"/>
          </p:cNvCxnSpPr>
          <p:nvPr/>
        </p:nvCxnSpPr>
        <p:spPr>
          <a:xfrm>
            <a:off x="3860628" y="5536642"/>
            <a:ext cx="78061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7C145F62-CA2C-4FE3-B319-AA3195B9A9AB}"/>
              </a:ext>
            </a:extLst>
          </p:cNvPr>
          <p:cNvCxnSpPr>
            <a:cxnSpLocks/>
            <a:stCxn id="17" idx="3"/>
            <a:endCxn id="18" idx="1"/>
          </p:cNvCxnSpPr>
          <p:nvPr/>
        </p:nvCxnSpPr>
        <p:spPr>
          <a:xfrm>
            <a:off x="5652462" y="5536642"/>
            <a:ext cx="95473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Straight Arrow Connector 54">
            <a:extLst>
              <a:ext uri="{FF2B5EF4-FFF2-40B4-BE49-F238E27FC236}">
                <a16:creationId xmlns:a16="http://schemas.microsoft.com/office/drawing/2014/main" id="{851E9B83-1137-4D87-BFC7-6375B39B9C3D}"/>
              </a:ext>
            </a:extLst>
          </p:cNvPr>
          <p:cNvCxnSpPr>
            <a:cxnSpLocks/>
            <a:stCxn id="18" idx="3"/>
            <a:endCxn id="20" idx="1"/>
          </p:cNvCxnSpPr>
          <p:nvPr/>
        </p:nvCxnSpPr>
        <p:spPr>
          <a:xfrm flipV="1">
            <a:off x="7949901" y="5532179"/>
            <a:ext cx="720760" cy="44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9" name="내용 개체 틀 5">
            <a:extLst>
              <a:ext uri="{FF2B5EF4-FFF2-40B4-BE49-F238E27FC236}">
                <a16:creationId xmlns:a16="http://schemas.microsoft.com/office/drawing/2014/main" id="{B791F1CD-9EA5-4713-B501-9761AA5B0792}"/>
              </a:ext>
            </a:extLst>
          </p:cNvPr>
          <p:cNvSpPr>
            <a:spLocks noGrp="1"/>
          </p:cNvSpPr>
          <p:nvPr>
            <p:ph idx="1"/>
          </p:nvPr>
        </p:nvSpPr>
        <p:spPr>
          <a:xfrm>
            <a:off x="2183363" y="1543895"/>
            <a:ext cx="9359592" cy="579434"/>
          </a:xfrm>
        </p:spPr>
        <p:txBody>
          <a:bodyPr/>
          <a:lstStyle/>
          <a:p>
            <a:pPr marL="0" indent="0" algn="ctr"/>
            <a:r>
              <a:rPr lang="en-US" altLang="ko-KR" sz="2400" dirty="0">
                <a:solidFill>
                  <a:srgbClr val="87334A"/>
                </a:solidFill>
              </a:rPr>
              <a:t>Phase 1 – Feature Selection</a:t>
            </a:r>
          </a:p>
          <a:p>
            <a:pPr>
              <a:buFont typeface="Arial" panose="020B0604020202020204" pitchFamily="34" charset="0"/>
              <a:buChar char="•"/>
            </a:pPr>
            <a:endParaRPr lang="ko-KR" altLang="en-US" dirty="0"/>
          </a:p>
        </p:txBody>
      </p:sp>
      <p:sp>
        <p:nvSpPr>
          <p:cNvPr id="31" name="제목 1">
            <a:extLst>
              <a:ext uri="{FF2B5EF4-FFF2-40B4-BE49-F238E27FC236}">
                <a16:creationId xmlns:a16="http://schemas.microsoft.com/office/drawing/2014/main" id="{A0AE34B7-ABFE-44C2-AD42-186E1DF843E5}"/>
              </a:ext>
            </a:extLst>
          </p:cNvPr>
          <p:cNvSpPr txBox="1">
            <a:spLocks/>
          </p:cNvSpPr>
          <p:nvPr/>
        </p:nvSpPr>
        <p:spPr>
          <a:xfrm>
            <a:off x="3637505" y="139340"/>
            <a:ext cx="2269519" cy="798753"/>
          </a:xfrm>
          <a:prstGeom prst="rect">
            <a:avLst/>
          </a:prstGeo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t>– Phase 1</a:t>
            </a:r>
          </a:p>
        </p:txBody>
      </p:sp>
    </p:spTree>
    <p:extLst>
      <p:ext uri="{BB962C8B-B14F-4D97-AF65-F5344CB8AC3E}">
        <p14:creationId xmlns:p14="http://schemas.microsoft.com/office/powerpoint/2010/main" val="13071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3" grpId="0" animBg="1"/>
      <p:bldP spid="14" grpId="0" animBg="1"/>
      <p:bldP spid="15" grpId="0" animBg="1"/>
      <p:bldP spid="16" grpId="0" animBg="1"/>
      <p:bldP spid="17" grpId="0" animBg="1"/>
      <p:bldP spid="18" grpId="0" animBg="1"/>
      <p:bldP spid="20" grpId="0" animBg="1"/>
      <p:bldP spid="29" grpId="0" build="p"/>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745F615-9791-4694-BC84-C75D87380057}"/>
              </a:ext>
            </a:extLst>
          </p:cNvPr>
          <p:cNvPicPr>
            <a:picLocks noGrp="1" noChangeAspect="1"/>
          </p:cNvPicPr>
          <p:nvPr>
            <p:ph idx="1"/>
          </p:nvPr>
        </p:nvPicPr>
        <p:blipFill>
          <a:blip r:embed="rId3"/>
          <a:stretch>
            <a:fillRect/>
          </a:stretch>
        </p:blipFill>
        <p:spPr>
          <a:xfrm>
            <a:off x="3054152" y="2695648"/>
            <a:ext cx="5386130" cy="3593430"/>
          </a:xfrm>
        </p:spPr>
      </p:pic>
      <p:sp>
        <p:nvSpPr>
          <p:cNvPr id="2" name="제목 1"/>
          <p:cNvSpPr>
            <a:spLocks noGrp="1"/>
          </p:cNvSpPr>
          <p:nvPr>
            <p:ph type="title"/>
          </p:nvPr>
        </p:nvSpPr>
        <p:spPr/>
        <p:txBody>
          <a:bodyPr/>
          <a:lstStyle/>
          <a:p>
            <a:r>
              <a:rPr lang="en-US" altLang="ko-KR" dirty="0"/>
              <a:t>Advanced Stats - PER</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668379" y="1397936"/>
            <a:ext cx="9912514" cy="48883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sz="2400" dirty="0">
                <a:solidFill>
                  <a:srgbClr val="87334A"/>
                </a:solidFill>
              </a:rPr>
              <a:t>Top 10 Toronto Raptors Player Efficiency Rating (PER) for Season Year 2019-20</a:t>
            </a:r>
          </a:p>
          <a:p>
            <a:pPr marL="0" indent="0" algn="ctr"/>
            <a:endParaRPr lang="en-US" altLang="ko-KR" sz="1200" b="1" dirty="0"/>
          </a:p>
          <a:p>
            <a:r>
              <a:rPr lang="en-CA" altLang="en-US" sz="1200" dirty="0"/>
              <a:t>	</a:t>
            </a:r>
            <a:endParaRPr lang="en-US" altLang="en-US" sz="1200" dirty="0"/>
          </a:p>
          <a:p>
            <a:pPr>
              <a:buFont typeface="Arial" pitchFamily="34" charset="0"/>
              <a:buChar char="•"/>
            </a:pPr>
            <a:endParaRPr lang="en-US" sz="1200" dirty="0"/>
          </a:p>
        </p:txBody>
      </p:sp>
      <p:pic>
        <p:nvPicPr>
          <p:cNvPr id="13" name="Picture 12">
            <a:extLst>
              <a:ext uri="{FF2B5EF4-FFF2-40B4-BE49-F238E27FC236}">
                <a16:creationId xmlns:a16="http://schemas.microsoft.com/office/drawing/2014/main" id="{4C2984F2-3A3F-45DB-9E39-1C882355DD4D}"/>
              </a:ext>
            </a:extLst>
          </p:cNvPr>
          <p:cNvPicPr>
            <a:picLocks noChangeAspect="1"/>
          </p:cNvPicPr>
          <p:nvPr/>
        </p:nvPicPr>
        <p:blipFill>
          <a:blip r:embed="rId4"/>
          <a:stretch>
            <a:fillRect/>
          </a:stretch>
        </p:blipFill>
        <p:spPr>
          <a:xfrm>
            <a:off x="8722761" y="3523785"/>
            <a:ext cx="1656000" cy="1579657"/>
          </a:xfrm>
          <a:prstGeom prst="rect">
            <a:avLst/>
          </a:prstGeom>
        </p:spPr>
      </p:pic>
      <p:sp>
        <p:nvSpPr>
          <p:cNvPr id="7" name="Rectangle 6">
            <a:extLst>
              <a:ext uri="{FF2B5EF4-FFF2-40B4-BE49-F238E27FC236}">
                <a16:creationId xmlns:a16="http://schemas.microsoft.com/office/drawing/2014/main" id="{5EB48400-9584-4D53-89E0-45F255345FE8}"/>
              </a:ext>
            </a:extLst>
          </p:cNvPr>
          <p:cNvSpPr/>
          <p:nvPr/>
        </p:nvSpPr>
        <p:spPr>
          <a:xfrm>
            <a:off x="3788228" y="3429794"/>
            <a:ext cx="359229"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a:extLst>
              <a:ext uri="{FF2B5EF4-FFF2-40B4-BE49-F238E27FC236}">
                <a16:creationId xmlns:a16="http://schemas.microsoft.com/office/drawing/2014/main" id="{07B8A810-6652-4150-815B-9E1C2E2AEA4D}"/>
              </a:ext>
            </a:extLst>
          </p:cNvPr>
          <p:cNvSpPr/>
          <p:nvPr/>
        </p:nvSpPr>
        <p:spPr>
          <a:xfrm>
            <a:off x="3712029" y="3154565"/>
            <a:ext cx="511628" cy="497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CB2F10F7-278D-4583-BD77-E9A1291E3409}"/>
              </a:ext>
            </a:extLst>
          </p:cNvPr>
          <p:cNvSpPr txBox="1"/>
          <p:nvPr/>
        </p:nvSpPr>
        <p:spPr>
          <a:xfrm>
            <a:off x="1909720" y="2045325"/>
            <a:ext cx="9556693" cy="461665"/>
          </a:xfrm>
          <a:prstGeom prst="rect">
            <a:avLst/>
          </a:prstGeom>
          <a:noFill/>
        </p:spPr>
        <p:txBody>
          <a:bodyPr wrap="square" rtlCol="0">
            <a:spAutoFit/>
          </a:bodyPr>
          <a:lstStyle/>
          <a:p>
            <a:pPr algn="ctr"/>
            <a:r>
              <a:rPr lang="en-CA" altLang="en-US" sz="1200" b="1" i="1" dirty="0">
                <a:solidFill>
                  <a:srgbClr val="87334A"/>
                </a:solidFill>
              </a:rPr>
              <a:t>PER = (FGM x 85.910 + STL x 53.897 + FG3M x 51.757 + FTM x 46.845 + BLK x 39.190 + OREB x 39.190 + AST x 34.677 </a:t>
            </a:r>
          </a:p>
          <a:p>
            <a:pPr algn="ctr"/>
            <a:r>
              <a:rPr lang="en-CA" altLang="en-US" sz="1200" b="1" i="1" dirty="0">
                <a:solidFill>
                  <a:srgbClr val="87334A"/>
                </a:solidFill>
              </a:rPr>
              <a:t>+ DREB x 14.707 - PF x 17.174 – (FTA-FTM) x 20.091 – (FGA-FGM) x 39.190 - TOV x 53.897) * (1 / MIN)</a:t>
            </a:r>
          </a:p>
        </p:txBody>
      </p:sp>
    </p:spTree>
    <p:extLst>
      <p:ext uri="{BB962C8B-B14F-4D97-AF65-F5344CB8AC3E}">
        <p14:creationId xmlns:p14="http://schemas.microsoft.com/office/powerpoint/2010/main" val="37349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66C19-4279-4D4B-8484-9125114DCA4D}"/>
              </a:ext>
            </a:extLst>
          </p:cNvPr>
          <p:cNvPicPr>
            <a:picLocks noChangeAspect="1"/>
          </p:cNvPicPr>
          <p:nvPr/>
        </p:nvPicPr>
        <p:blipFill>
          <a:blip r:embed="rId3"/>
          <a:stretch>
            <a:fillRect/>
          </a:stretch>
        </p:blipFill>
        <p:spPr>
          <a:xfrm>
            <a:off x="3051425" y="2808513"/>
            <a:ext cx="5508294" cy="3530641"/>
          </a:xfrm>
          <a:prstGeom prst="rect">
            <a:avLst/>
          </a:prstGeom>
        </p:spPr>
      </p:pic>
      <p:sp>
        <p:nvSpPr>
          <p:cNvPr id="2" name="제목 1"/>
          <p:cNvSpPr>
            <a:spLocks noGrp="1"/>
          </p:cNvSpPr>
          <p:nvPr>
            <p:ph type="title"/>
          </p:nvPr>
        </p:nvSpPr>
        <p:spPr/>
        <p:txBody>
          <a:bodyPr/>
          <a:lstStyle/>
          <a:p>
            <a:r>
              <a:rPr lang="en-US" altLang="ko-KR" dirty="0"/>
              <a:t>Advanced Stats - PIE</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1712888" y="966748"/>
            <a:ext cx="9761618" cy="910620"/>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a:buFont typeface="Arial" pitchFamily="34" charset="0"/>
              <a:buChar char="•"/>
            </a:pPr>
            <a:endParaRPr lang="en-US" sz="2400" dirty="0"/>
          </a:p>
          <a:p>
            <a:pPr marL="0" indent="0" algn="ctr"/>
            <a:r>
              <a:rPr lang="en-US" altLang="ko-KR" sz="2400" dirty="0">
                <a:solidFill>
                  <a:srgbClr val="87334A"/>
                </a:solidFill>
              </a:rPr>
              <a:t>Top 10 Toronto Raptors Player Impact Estimate (PIE) for Season Year 2019-20</a:t>
            </a:r>
          </a:p>
          <a:p>
            <a:pPr marL="0" indent="0" algn="ctr"/>
            <a:endParaRPr lang="en-US" altLang="ko-KR" sz="2400" b="1" dirty="0"/>
          </a:p>
          <a:p>
            <a:pPr algn="ctr"/>
            <a:r>
              <a:rPr lang="en-US" altLang="en-US" sz="2400" dirty="0">
                <a:solidFill>
                  <a:srgbClr val="87334A"/>
                </a:solidFill>
              </a:rPr>
              <a:t>           </a:t>
            </a:r>
            <a:endParaRPr lang="en-CA" altLang="en-US" sz="2400" dirty="0">
              <a:solidFill>
                <a:srgbClr val="87334A"/>
              </a:solidFill>
            </a:endParaRPr>
          </a:p>
        </p:txBody>
      </p:sp>
      <p:sp>
        <p:nvSpPr>
          <p:cNvPr id="6" name="Rectangle 5">
            <a:extLst>
              <a:ext uri="{FF2B5EF4-FFF2-40B4-BE49-F238E27FC236}">
                <a16:creationId xmlns:a16="http://schemas.microsoft.com/office/drawing/2014/main" id="{A2F77744-58F3-48E2-81F9-5A2B5293664B}"/>
              </a:ext>
            </a:extLst>
          </p:cNvPr>
          <p:cNvSpPr/>
          <p:nvPr/>
        </p:nvSpPr>
        <p:spPr>
          <a:xfrm>
            <a:off x="3624943" y="3429794"/>
            <a:ext cx="478971" cy="446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E6FCFA59-8E56-4EF4-A9F9-19AFB831BA07}"/>
              </a:ext>
            </a:extLst>
          </p:cNvPr>
          <p:cNvPicPr>
            <a:picLocks noChangeAspect="1"/>
          </p:cNvPicPr>
          <p:nvPr/>
        </p:nvPicPr>
        <p:blipFill>
          <a:blip r:embed="rId4"/>
          <a:stretch>
            <a:fillRect/>
          </a:stretch>
        </p:blipFill>
        <p:spPr>
          <a:xfrm>
            <a:off x="8879936" y="3429794"/>
            <a:ext cx="1494509" cy="1580400"/>
          </a:xfrm>
          <a:prstGeom prst="rect">
            <a:avLst/>
          </a:prstGeom>
        </p:spPr>
      </p:pic>
      <p:sp>
        <p:nvSpPr>
          <p:cNvPr id="7" name="TextBox 6">
            <a:extLst>
              <a:ext uri="{FF2B5EF4-FFF2-40B4-BE49-F238E27FC236}">
                <a16:creationId xmlns:a16="http://schemas.microsoft.com/office/drawing/2014/main" id="{AA355A15-B43B-4B79-B17C-DB73F0810D84}"/>
              </a:ext>
            </a:extLst>
          </p:cNvPr>
          <p:cNvSpPr txBox="1"/>
          <p:nvPr/>
        </p:nvSpPr>
        <p:spPr>
          <a:xfrm>
            <a:off x="3209924" y="2034570"/>
            <a:ext cx="8264581" cy="461665"/>
          </a:xfrm>
          <a:prstGeom prst="rect">
            <a:avLst/>
          </a:prstGeom>
          <a:noFill/>
        </p:spPr>
        <p:txBody>
          <a:bodyPr wrap="square" rtlCol="0">
            <a:spAutoFit/>
          </a:bodyPr>
          <a:lstStyle/>
          <a:p>
            <a:pPr algn="ctr"/>
            <a:r>
              <a:rPr lang="en-CA" altLang="en-US" sz="1200" b="1" i="1" dirty="0">
                <a:solidFill>
                  <a:srgbClr val="87334A"/>
                </a:solidFill>
              </a:rPr>
              <a:t>[PTS + FGM + FTM - FGA - FTA + DREB + (0.5 * OREB) + AST + STL + (0.5 * BLK) - PF – TOV] </a:t>
            </a:r>
          </a:p>
          <a:p>
            <a:pPr algn="ctr"/>
            <a:r>
              <a:rPr lang="en-CA" altLang="en-US" sz="1200" b="1" i="1" dirty="0">
                <a:solidFill>
                  <a:srgbClr val="87334A"/>
                </a:solidFill>
              </a:rPr>
              <a:t>[GmPTS + </a:t>
            </a:r>
            <a:r>
              <a:rPr lang="en-CA" altLang="en-US" sz="1200" b="1" i="1" dirty="0" err="1">
                <a:solidFill>
                  <a:srgbClr val="87334A"/>
                </a:solidFill>
              </a:rPr>
              <a:t>GmFGM</a:t>
            </a:r>
            <a:r>
              <a:rPr lang="en-CA" altLang="en-US" sz="1200" b="1" i="1" dirty="0">
                <a:solidFill>
                  <a:srgbClr val="87334A"/>
                </a:solidFill>
              </a:rPr>
              <a:t> + </a:t>
            </a:r>
            <a:r>
              <a:rPr lang="en-CA" altLang="en-US" sz="1200" b="1" i="1" dirty="0" err="1">
                <a:solidFill>
                  <a:srgbClr val="87334A"/>
                </a:solidFill>
              </a:rPr>
              <a:t>GmFTM</a:t>
            </a:r>
            <a:r>
              <a:rPr lang="en-CA" altLang="en-US" sz="1200" b="1" i="1" dirty="0">
                <a:solidFill>
                  <a:srgbClr val="87334A"/>
                </a:solidFill>
              </a:rPr>
              <a:t> – </a:t>
            </a:r>
            <a:r>
              <a:rPr lang="en-CA" altLang="en-US" sz="1200" b="1" i="1" dirty="0" err="1">
                <a:solidFill>
                  <a:srgbClr val="87334A"/>
                </a:solidFill>
              </a:rPr>
              <a:t>GmFGA</a:t>
            </a:r>
            <a:r>
              <a:rPr lang="en-CA" altLang="en-US" sz="1200" b="1" i="1" dirty="0">
                <a:solidFill>
                  <a:srgbClr val="87334A"/>
                </a:solidFill>
              </a:rPr>
              <a:t> - </a:t>
            </a:r>
            <a:r>
              <a:rPr lang="en-CA" altLang="en-US" sz="1200" b="1" i="1" dirty="0" err="1">
                <a:solidFill>
                  <a:srgbClr val="87334A"/>
                </a:solidFill>
              </a:rPr>
              <a:t>GmFTA</a:t>
            </a:r>
            <a:r>
              <a:rPr lang="en-CA" altLang="en-US" sz="1200" b="1" i="1" dirty="0">
                <a:solidFill>
                  <a:srgbClr val="87334A"/>
                </a:solidFill>
              </a:rPr>
              <a:t> + </a:t>
            </a:r>
            <a:r>
              <a:rPr lang="en-CA" altLang="en-US" sz="1200" b="1" i="1" dirty="0" err="1">
                <a:solidFill>
                  <a:srgbClr val="87334A"/>
                </a:solidFill>
              </a:rPr>
              <a:t>GmDREB</a:t>
            </a:r>
            <a:r>
              <a:rPr lang="en-CA" altLang="en-US" sz="1200" b="1" i="1" dirty="0">
                <a:solidFill>
                  <a:srgbClr val="87334A"/>
                </a:solidFill>
              </a:rPr>
              <a:t> + (0.5 * </a:t>
            </a:r>
            <a:r>
              <a:rPr lang="en-CA" altLang="en-US" sz="1200" b="1" i="1" dirty="0" err="1">
                <a:solidFill>
                  <a:srgbClr val="87334A"/>
                </a:solidFill>
              </a:rPr>
              <a:t>GmOREB</a:t>
            </a:r>
            <a:r>
              <a:rPr lang="en-CA" altLang="en-US" sz="1200" b="1" i="1" dirty="0">
                <a:solidFill>
                  <a:srgbClr val="87334A"/>
                </a:solidFill>
              </a:rPr>
              <a:t>) + </a:t>
            </a:r>
            <a:r>
              <a:rPr lang="en-CA" altLang="en-US" sz="1200" b="1" i="1" dirty="0" err="1">
                <a:solidFill>
                  <a:srgbClr val="87334A"/>
                </a:solidFill>
              </a:rPr>
              <a:t>GmAST</a:t>
            </a:r>
            <a:r>
              <a:rPr lang="en-CA" altLang="en-US" sz="1200" b="1" i="1" dirty="0">
                <a:solidFill>
                  <a:srgbClr val="87334A"/>
                </a:solidFill>
              </a:rPr>
              <a:t> + </a:t>
            </a:r>
            <a:r>
              <a:rPr lang="en-CA" altLang="en-US" sz="1200" b="1" i="1" dirty="0" err="1">
                <a:solidFill>
                  <a:srgbClr val="87334A"/>
                </a:solidFill>
              </a:rPr>
              <a:t>GmSTL</a:t>
            </a:r>
            <a:r>
              <a:rPr lang="en-CA" altLang="en-US" sz="1200" b="1" i="1" dirty="0">
                <a:solidFill>
                  <a:srgbClr val="87334A"/>
                </a:solidFill>
              </a:rPr>
              <a:t> + (0.5 * </a:t>
            </a:r>
            <a:r>
              <a:rPr lang="en-CA" altLang="en-US" sz="1200" b="1" i="1" dirty="0" err="1">
                <a:solidFill>
                  <a:srgbClr val="87334A"/>
                </a:solidFill>
              </a:rPr>
              <a:t>GmBLK</a:t>
            </a:r>
            <a:r>
              <a:rPr lang="en-CA" altLang="en-US" sz="1200" b="1" i="1" dirty="0">
                <a:solidFill>
                  <a:srgbClr val="87334A"/>
                </a:solidFill>
              </a:rPr>
              <a:t>) - </a:t>
            </a:r>
            <a:r>
              <a:rPr lang="en-CA" altLang="en-US" sz="1200" b="1" i="1" dirty="0" err="1">
                <a:solidFill>
                  <a:srgbClr val="87334A"/>
                </a:solidFill>
              </a:rPr>
              <a:t>GmPF</a:t>
            </a:r>
            <a:r>
              <a:rPr lang="en-CA" altLang="en-US" sz="1200" b="1" i="1" dirty="0">
                <a:solidFill>
                  <a:srgbClr val="87334A"/>
                </a:solidFill>
              </a:rPr>
              <a:t> – </a:t>
            </a:r>
            <a:r>
              <a:rPr lang="en-CA" altLang="en-US" sz="1200" b="1" i="1" dirty="0" err="1">
                <a:solidFill>
                  <a:srgbClr val="87334A"/>
                </a:solidFill>
              </a:rPr>
              <a:t>GmTOV</a:t>
            </a:r>
            <a:r>
              <a:rPr lang="en-CA" altLang="en-US" sz="1200" b="1" i="1" dirty="0">
                <a:solidFill>
                  <a:srgbClr val="87334A"/>
                </a:solidFill>
              </a:rPr>
              <a:t>]</a:t>
            </a:r>
          </a:p>
        </p:txBody>
      </p:sp>
      <p:sp>
        <p:nvSpPr>
          <p:cNvPr id="3" name="TextBox 2">
            <a:extLst>
              <a:ext uri="{FF2B5EF4-FFF2-40B4-BE49-F238E27FC236}">
                <a16:creationId xmlns:a16="http://schemas.microsoft.com/office/drawing/2014/main" id="{5E3408C1-3F06-4A9A-B88A-10800615D5C4}"/>
              </a:ext>
            </a:extLst>
          </p:cNvPr>
          <p:cNvSpPr txBox="1"/>
          <p:nvPr/>
        </p:nvSpPr>
        <p:spPr>
          <a:xfrm>
            <a:off x="2862261" y="2126902"/>
            <a:ext cx="695325" cy="276999"/>
          </a:xfrm>
          <a:prstGeom prst="rect">
            <a:avLst/>
          </a:prstGeom>
          <a:noFill/>
        </p:spPr>
        <p:txBody>
          <a:bodyPr wrap="square" rtlCol="0">
            <a:spAutoFit/>
          </a:bodyPr>
          <a:lstStyle/>
          <a:p>
            <a:r>
              <a:rPr lang="en-CA" altLang="en-US" sz="1200" b="1" i="1" dirty="0">
                <a:solidFill>
                  <a:srgbClr val="87334A"/>
                </a:solidFill>
              </a:rPr>
              <a:t>PIE =</a:t>
            </a:r>
            <a:endParaRPr lang="en-CA" sz="1200" dirty="0"/>
          </a:p>
        </p:txBody>
      </p:sp>
      <p:cxnSp>
        <p:nvCxnSpPr>
          <p:cNvPr id="5" name="Straight Connector 4">
            <a:extLst>
              <a:ext uri="{FF2B5EF4-FFF2-40B4-BE49-F238E27FC236}">
                <a16:creationId xmlns:a16="http://schemas.microsoft.com/office/drawing/2014/main" id="{1EA59BF6-D4A6-4485-9306-CAD605894AF6}"/>
              </a:ext>
            </a:extLst>
          </p:cNvPr>
          <p:cNvCxnSpPr/>
          <p:nvPr/>
        </p:nvCxnSpPr>
        <p:spPr>
          <a:xfrm>
            <a:off x="3419475" y="2265401"/>
            <a:ext cx="78295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305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 Analysis Results – Phase 1</a:t>
            </a:r>
          </a:p>
        </p:txBody>
      </p:sp>
      <p:pic>
        <p:nvPicPr>
          <p:cNvPr id="8" name="Picture 7">
            <a:extLst>
              <a:ext uri="{FF2B5EF4-FFF2-40B4-BE49-F238E27FC236}">
                <a16:creationId xmlns:a16="http://schemas.microsoft.com/office/drawing/2014/main" id="{9225BDC5-4BBA-4E44-B587-D2B9DDE0146B}"/>
              </a:ext>
            </a:extLst>
          </p:cNvPr>
          <p:cNvPicPr/>
          <p:nvPr/>
        </p:nvPicPr>
        <p:blipFill>
          <a:blip r:embed="rId3"/>
          <a:stretch>
            <a:fillRect/>
          </a:stretch>
        </p:blipFill>
        <p:spPr>
          <a:xfrm>
            <a:off x="2630352" y="2222501"/>
            <a:ext cx="7480452" cy="4244400"/>
          </a:xfrm>
          <a:prstGeom prst="rect">
            <a:avLst/>
          </a:prstGeom>
        </p:spPr>
      </p:pic>
      <p:sp>
        <p:nvSpPr>
          <p:cNvPr id="5" name="Content Placeholder 3">
            <a:extLst>
              <a:ext uri="{FF2B5EF4-FFF2-40B4-BE49-F238E27FC236}">
                <a16:creationId xmlns:a16="http://schemas.microsoft.com/office/drawing/2014/main" id="{DDADE694-4844-4408-99E9-652C7CA8436F}"/>
              </a:ext>
            </a:extLst>
          </p:cNvPr>
          <p:cNvSpPr>
            <a:spLocks noGrp="1"/>
          </p:cNvSpPr>
          <p:nvPr>
            <p:ph idx="1"/>
          </p:nvPr>
        </p:nvSpPr>
        <p:spPr>
          <a:xfrm>
            <a:off x="2630352" y="1567273"/>
            <a:ext cx="7123247" cy="420129"/>
          </a:xfrm>
        </p:spPr>
        <p:txBody>
          <a:bodyPr>
            <a:noAutofit/>
          </a:bodyPr>
          <a:lstStyle/>
          <a:p>
            <a:pPr algn="ctr"/>
            <a:r>
              <a:rPr lang="en-US" sz="2400" dirty="0">
                <a:solidFill>
                  <a:srgbClr val="87334A"/>
                </a:solidFill>
              </a:rPr>
              <a:t>Analysis Comparison by Model</a:t>
            </a:r>
            <a:endParaRPr lang="en-CA" sz="2400" dirty="0">
              <a:solidFill>
                <a:srgbClr val="87334A"/>
              </a:solidFill>
            </a:endParaRPr>
          </a:p>
        </p:txBody>
      </p:sp>
      <p:sp>
        <p:nvSpPr>
          <p:cNvPr id="9" name="Arrow: Right 8">
            <a:extLst>
              <a:ext uri="{FF2B5EF4-FFF2-40B4-BE49-F238E27FC236}">
                <a16:creationId xmlns:a16="http://schemas.microsoft.com/office/drawing/2014/main" id="{5726D52A-D79F-49F9-81AB-589823C71295}"/>
              </a:ext>
            </a:extLst>
          </p:cNvPr>
          <p:cNvSpPr/>
          <p:nvPr/>
        </p:nvSpPr>
        <p:spPr>
          <a:xfrm rot="10800000">
            <a:off x="8839200" y="2768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5D8AA72-FAB1-4251-839E-1024A759AE2E}"/>
              </a:ext>
            </a:extLst>
          </p:cNvPr>
          <p:cNvSpPr/>
          <p:nvPr/>
        </p:nvSpPr>
        <p:spPr>
          <a:xfrm rot="10800000">
            <a:off x="8902700" y="36068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73BB1DD-8741-40F6-91D2-94378DA3870B}"/>
              </a:ext>
            </a:extLst>
          </p:cNvPr>
          <p:cNvSpPr/>
          <p:nvPr/>
        </p:nvSpPr>
        <p:spPr>
          <a:xfrm rot="10800000">
            <a:off x="8559800" y="44196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458B6DDC-FA64-4F04-A90F-670C38938AE2}"/>
              </a:ext>
            </a:extLst>
          </p:cNvPr>
          <p:cNvSpPr/>
          <p:nvPr/>
        </p:nvSpPr>
        <p:spPr>
          <a:xfrm rot="10800000">
            <a:off x="9182100" y="5245100"/>
            <a:ext cx="571500" cy="2413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3A1452C4-BEAA-4EF3-BB7A-70788E267515}"/>
              </a:ext>
            </a:extLst>
          </p:cNvPr>
          <p:cNvSpPr/>
          <p:nvPr/>
        </p:nvSpPr>
        <p:spPr>
          <a:xfrm>
            <a:off x="7823200" y="6159500"/>
            <a:ext cx="17780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66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P spid="10" grpId="0" animBg="1"/>
      <p:bldP spid="11" grpId="0" animBg="1"/>
      <p:bldP spid="12" grpId="0" animBg="1"/>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14501</TotalTime>
  <Words>3362</Words>
  <Application>Microsoft Office PowerPoint</Application>
  <PresentationFormat>Custom</PresentationFormat>
  <Paragraphs>474</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Symbol</vt:lpstr>
      <vt:lpstr>맑은 고딕</vt:lpstr>
      <vt:lpstr>굴림체</vt:lpstr>
      <vt:lpstr>Arial</vt:lpstr>
      <vt:lpstr>Calibri Light</vt:lpstr>
      <vt:lpstr>Noto Sans</vt:lpstr>
      <vt:lpstr>Office 테마</vt:lpstr>
      <vt:lpstr>PROJECT RAPTORS REBOUND</vt:lpstr>
      <vt:lpstr>The Client</vt:lpstr>
      <vt:lpstr>Objectives</vt:lpstr>
      <vt:lpstr>Data</vt:lpstr>
      <vt:lpstr>Initial Analysis</vt:lpstr>
      <vt:lpstr>Data Analysis</vt:lpstr>
      <vt:lpstr>Advanced Stats - PER</vt:lpstr>
      <vt:lpstr>Advanced Stats - PIE</vt:lpstr>
      <vt:lpstr>Data Analysis Results – Phase 1</vt:lpstr>
      <vt:lpstr>Data Analysis Results – Phase 1</vt:lpstr>
      <vt:lpstr>Data Analysis – Phase 2</vt:lpstr>
      <vt:lpstr>Data Analysis Results – Phase 2</vt:lpstr>
      <vt:lpstr>Results – Team Win Prediction</vt:lpstr>
      <vt:lpstr>Recommendations</vt:lpstr>
      <vt:lpstr>Players Evaluation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499</cp:revision>
  <dcterms:created xsi:type="dcterms:W3CDTF">2010-02-01T08:03:16Z</dcterms:created>
  <dcterms:modified xsi:type="dcterms:W3CDTF">2021-04-14T03:59:40Z</dcterms:modified>
  <cp:category>www.slidemembers.com</cp:category>
</cp:coreProperties>
</file>